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</p:sldMasterIdLst>
  <p:notesMasterIdLst>
    <p:notesMasterId r:id="rId10"/>
  </p:notesMasterIdLst>
  <p:handoutMasterIdLst>
    <p:handoutMasterId r:id="rId107"/>
  </p:handoutMasterIdLst>
  <p:sldIdLst>
    <p:sldId id="258" r:id="rId9"/>
    <p:sldId id="2330" r:id="rId11"/>
    <p:sldId id="2258" r:id="rId12"/>
    <p:sldId id="2259" r:id="rId13"/>
    <p:sldId id="2426" r:id="rId14"/>
    <p:sldId id="2459" r:id="rId15"/>
    <p:sldId id="2460" r:id="rId16"/>
    <p:sldId id="583" r:id="rId17"/>
    <p:sldId id="632" r:id="rId18"/>
    <p:sldId id="633" r:id="rId19"/>
    <p:sldId id="639" r:id="rId20"/>
    <p:sldId id="640" r:id="rId21"/>
    <p:sldId id="641" r:id="rId22"/>
    <p:sldId id="642" r:id="rId23"/>
    <p:sldId id="643" r:id="rId24"/>
    <p:sldId id="644" r:id="rId25"/>
    <p:sldId id="645" r:id="rId26"/>
    <p:sldId id="646" r:id="rId27"/>
    <p:sldId id="647" r:id="rId28"/>
    <p:sldId id="648" r:id="rId29"/>
    <p:sldId id="649" r:id="rId30"/>
    <p:sldId id="650" r:id="rId31"/>
    <p:sldId id="651" r:id="rId32"/>
    <p:sldId id="652" r:id="rId33"/>
    <p:sldId id="653" r:id="rId34"/>
    <p:sldId id="654" r:id="rId35"/>
    <p:sldId id="655" r:id="rId36"/>
    <p:sldId id="2461" r:id="rId37"/>
    <p:sldId id="2462" r:id="rId38"/>
    <p:sldId id="2463" r:id="rId39"/>
    <p:sldId id="2464" r:id="rId40"/>
    <p:sldId id="2465" r:id="rId41"/>
    <p:sldId id="2466" r:id="rId42"/>
    <p:sldId id="2467" r:id="rId43"/>
    <p:sldId id="2468" r:id="rId44"/>
    <p:sldId id="2469" r:id="rId45"/>
    <p:sldId id="2470" r:id="rId46"/>
    <p:sldId id="2471" r:id="rId47"/>
    <p:sldId id="2472" r:id="rId48"/>
    <p:sldId id="2473" r:id="rId49"/>
    <p:sldId id="2474" r:id="rId50"/>
    <p:sldId id="2475" r:id="rId51"/>
    <p:sldId id="2476" r:id="rId52"/>
    <p:sldId id="2477" r:id="rId53"/>
    <p:sldId id="2478" r:id="rId54"/>
    <p:sldId id="2480" r:id="rId55"/>
    <p:sldId id="2481" r:id="rId56"/>
    <p:sldId id="2482" r:id="rId57"/>
    <p:sldId id="2484" r:id="rId58"/>
    <p:sldId id="2483" r:id="rId59"/>
    <p:sldId id="2485" r:id="rId60"/>
    <p:sldId id="2486" r:id="rId61"/>
    <p:sldId id="2487" r:id="rId62"/>
    <p:sldId id="2488" r:id="rId63"/>
    <p:sldId id="2490" r:id="rId64"/>
    <p:sldId id="2494" r:id="rId65"/>
    <p:sldId id="2491" r:id="rId66"/>
    <p:sldId id="2492" r:id="rId67"/>
    <p:sldId id="2493" r:id="rId68"/>
    <p:sldId id="2495" r:id="rId69"/>
    <p:sldId id="2496" r:id="rId70"/>
    <p:sldId id="2497" r:id="rId71"/>
    <p:sldId id="2502" r:id="rId72"/>
    <p:sldId id="2498" r:id="rId73"/>
    <p:sldId id="2500" r:id="rId74"/>
    <p:sldId id="2529" r:id="rId75"/>
    <p:sldId id="2499" r:id="rId76"/>
    <p:sldId id="2503" r:id="rId77"/>
    <p:sldId id="2504" r:id="rId78"/>
    <p:sldId id="2505" r:id="rId79"/>
    <p:sldId id="2506" r:id="rId80"/>
    <p:sldId id="2507" r:id="rId81"/>
    <p:sldId id="2526" r:id="rId82"/>
    <p:sldId id="2528" r:id="rId83"/>
    <p:sldId id="2510" r:id="rId84"/>
    <p:sldId id="2511" r:id="rId85"/>
    <p:sldId id="2512" r:id="rId86"/>
    <p:sldId id="2513" r:id="rId87"/>
    <p:sldId id="2515" r:id="rId88"/>
    <p:sldId id="2514" r:id="rId89"/>
    <p:sldId id="2516" r:id="rId90"/>
    <p:sldId id="2517" r:id="rId91"/>
    <p:sldId id="2519" r:id="rId92"/>
    <p:sldId id="2518" r:id="rId93"/>
    <p:sldId id="2532" r:id="rId94"/>
    <p:sldId id="2530" r:id="rId95"/>
    <p:sldId id="2531" r:id="rId96"/>
    <p:sldId id="2522" r:id="rId97"/>
    <p:sldId id="2533" r:id="rId98"/>
    <p:sldId id="2535" r:id="rId99"/>
    <p:sldId id="2523" r:id="rId100"/>
    <p:sldId id="2524" r:id="rId101"/>
    <p:sldId id="2534" r:id="rId102"/>
    <p:sldId id="2537" r:id="rId103"/>
    <p:sldId id="2536" r:id="rId104"/>
    <p:sldId id="2538" r:id="rId105"/>
    <p:sldId id="2539" r:id="rId106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90A3E9DD-9659-40D0-9E8A-A0130A85A9E8}">
          <p14:sldIdLst>
            <p14:sldId id="258"/>
          </p14:sldIdLst>
        </p14:section>
        <p14:section name="引言" id="{0C8ABCF6-1DA3-47E3-BDEE-D9333A1B7567}">
          <p14:sldIdLst>
            <p14:sldId id="2330"/>
            <p14:sldId id="2258"/>
          </p14:sldIdLst>
        </p14:section>
        <p14:section name="6.1" id="{E61FFE9A-477B-46FB-9FFD-2712FC2CEFD8}">
          <p14:sldIdLst>
            <p14:sldId id="2259"/>
            <p14:sldId id="2426"/>
            <p14:sldId id="2459"/>
            <p14:sldId id="2460"/>
            <p14:sldId id="583"/>
            <p14:sldId id="632"/>
            <p14:sldId id="633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</p14:sldIdLst>
        </p14:section>
        <p14:section name="6.2" id="{934C1D0B-3062-4767-99EF-3004F5B655F0}">
          <p14:sldIdLst>
            <p14:sldId id="2461"/>
            <p14:sldId id="2462"/>
            <p14:sldId id="2463"/>
            <p14:sldId id="2464"/>
            <p14:sldId id="2465"/>
            <p14:sldId id="2466"/>
            <p14:sldId id="2467"/>
            <p14:sldId id="2468"/>
            <p14:sldId id="2469"/>
            <p14:sldId id="2470"/>
            <p14:sldId id="2471"/>
            <p14:sldId id="2472"/>
            <p14:sldId id="2473"/>
            <p14:sldId id="2474"/>
            <p14:sldId id="2475"/>
            <p14:sldId id="2476"/>
            <p14:sldId id="2477"/>
            <p14:sldId id="2478"/>
            <p14:sldId id="2480"/>
            <p14:sldId id="2481"/>
            <p14:sldId id="2482"/>
          </p14:sldIdLst>
        </p14:section>
        <p14:section name="6.3" id="{607F84F1-EBFB-46D2-9C89-FAA776E06942}">
          <p14:sldIdLst>
            <p14:sldId id="2484"/>
            <p14:sldId id="2483"/>
            <p14:sldId id="2485"/>
            <p14:sldId id="2486"/>
            <p14:sldId id="2487"/>
            <p14:sldId id="2488"/>
            <p14:sldId id="2490"/>
            <p14:sldId id="2494"/>
            <p14:sldId id="2491"/>
            <p14:sldId id="2492"/>
            <p14:sldId id="2493"/>
            <p14:sldId id="2495"/>
            <p14:sldId id="2496"/>
            <p14:sldId id="2497"/>
            <p14:sldId id="2502"/>
          </p14:sldIdLst>
        </p14:section>
        <p14:section name="6.4" id="{A13B030E-556A-4BDB-BCEC-7CE908B51506}">
          <p14:sldIdLst>
            <p14:sldId id="2498"/>
            <p14:sldId id="2500"/>
            <p14:sldId id="2529"/>
            <p14:sldId id="2499"/>
            <p14:sldId id="2503"/>
            <p14:sldId id="2504"/>
            <p14:sldId id="2505"/>
            <p14:sldId id="2506"/>
            <p14:sldId id="2507"/>
            <p14:sldId id="2526"/>
            <p14:sldId id="2528"/>
            <p14:sldId id="2510"/>
            <p14:sldId id="2511"/>
            <p14:sldId id="2512"/>
            <p14:sldId id="2513"/>
          </p14:sldIdLst>
        </p14:section>
        <p14:section name="6.5" id="{177A085B-486A-49CC-A3BB-E81B6D418C24}">
          <p14:sldIdLst>
            <p14:sldId id="2515"/>
            <p14:sldId id="2514"/>
            <p14:sldId id="2516"/>
            <p14:sldId id="2517"/>
            <p14:sldId id="2519"/>
            <p14:sldId id="2518"/>
            <p14:sldId id="2532"/>
            <p14:sldId id="2530"/>
            <p14:sldId id="2531"/>
            <p14:sldId id="2522"/>
            <p14:sldId id="2533"/>
            <p14:sldId id="2535"/>
          </p14:sldIdLst>
        </p14:section>
        <p14:section name="6.6" id="{2BCCAFF6-01A4-4751-99CF-059C7E771B7E}">
          <p14:sldIdLst>
            <p14:sldId id="2523"/>
            <p14:sldId id="2524"/>
            <p14:sldId id="2534"/>
            <p14:sldId id="2537"/>
            <p14:sldId id="2536"/>
          </p14:sldIdLst>
        </p14:section>
        <p14:section name="小结" id="{21C71F35-6E8C-4C83-B4F0-13E150AA2CC9}">
          <p14:sldIdLst>
            <p14:sldId id="2538"/>
            <p14:sldId id="25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AEFF7"/>
    <a:srgbClr val="FF8F8F"/>
    <a:srgbClr val="D9149C"/>
    <a:srgbClr val="D2DEEF"/>
    <a:srgbClr val="A379C2"/>
    <a:srgbClr val="60A6D8"/>
    <a:srgbClr val="2E4E7E"/>
    <a:srgbClr val="FCE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9" autoAdjust="0"/>
    <p:restoredTop sz="80729" autoAdjust="0"/>
  </p:normalViewPr>
  <p:slideViewPr>
    <p:cSldViewPr snapToGrid="0">
      <p:cViewPr varScale="1">
        <p:scale>
          <a:sx n="58" d="100"/>
          <a:sy n="58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1" Type="http://schemas.openxmlformats.org/officeDocument/2006/relationships/tags" Target="tags/tag12.xml"/><Relationship Id="rId110" Type="http://schemas.openxmlformats.org/officeDocument/2006/relationships/tableStyles" Target="tableStyles.xml"/><Relationship Id="rId11" Type="http://schemas.openxmlformats.org/officeDocument/2006/relationships/slide" Target="slides/slide2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DE4D-D86C-4C52-8DAB-5E486795A43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2AB4-57FE-4153-AB8E-57A8A4542D3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E520-5A7D-49CB-987B-DBAB929B773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FZZhunYuan-M02" panose="03000509000000000000" pitchFamily="66" charset="-122"/>
                <a:ea typeface="FZZhunYuan-M02" panose="03000509000000000000" pitchFamily="66" charset="-122"/>
              </a:defRPr>
            </a:lvl1pPr>
          </a:lstStyle>
          <a:p>
            <a:r>
              <a:rPr lang="en-US" dirty="0" err="1"/>
              <a:t>页标题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4pPr>
            <a:lvl5pPr marL="2057400" indent="-228600">
              <a:buFont typeface="Wingdings" panose="05000000000000000000" pitchFamily="2" charset="2"/>
              <a:buChar char="q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err="1"/>
              <a:t>一级子标题</a:t>
            </a:r>
            <a:endParaRPr lang="en-US" dirty="0"/>
          </a:p>
          <a:p>
            <a:pPr lvl="1"/>
            <a:r>
              <a:rPr lang="en-US" dirty="0" err="1"/>
              <a:t>二级子标题</a:t>
            </a:r>
            <a:endParaRPr lang="en-US" dirty="0"/>
          </a:p>
          <a:p>
            <a:pPr lvl="2"/>
            <a:r>
              <a:rPr lang="en-US" dirty="0" err="1"/>
              <a:t>三级子标题</a:t>
            </a:r>
            <a:endParaRPr lang="en-US" dirty="0"/>
          </a:p>
          <a:p>
            <a:pPr lvl="3"/>
            <a:r>
              <a:rPr lang="en-US" dirty="0" err="1"/>
              <a:t>四级子标题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31DE7620-B10D-480B-AC35-20A1BB7879B4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US" smtClean="0"/>
            </a:fld>
            <a:endParaRPr lang="en-US"/>
          </a:p>
        </p:txBody>
      </p:sp>
      <p:cxnSp>
        <p:nvCxnSpPr>
          <p:cNvPr id="7" name="直接连接符 7"/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748790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1" name="图片 10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81" y="84409"/>
            <a:ext cx="1323996" cy="1005857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229536" y="648873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43C069B-F285-4B6A-82DC-B1B091F96B7F}" type="datetime1">
              <a:rPr lang="zh-CN" altLang="en-US" smtClean="0"/>
            </a:fld>
            <a:endParaRPr lang="en-US" dirty="0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48873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7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170750-1480-4816-9F7C-95F7D04A5E41}" type="datetime1">
              <a:rPr lang="zh-CN" altLang="en-US" smtClean="0"/>
            </a:fld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6D18DE-2186-4C3D-8691-8DF8B33B7AA4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4D427C4-2E33-47DF-84DE-9E91146776FC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A427A4B-B44E-49CC-8966-EE328DAF0A40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D367-6449-4735-A653-5BD85BD140C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C5FB-BFDB-4DCF-94C4-E544AB5EF91E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E3A8-E1FC-41A7-8845-8678D31D0E4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8FA0-17F0-4055-AD7B-2724700C9EE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11FF-EF4F-4965-B46B-BE60C2C2ECAC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1DB8F-CE14-4C8C-963C-D93CD50B794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1E19-B0D0-4B48-B9D3-F40C2F4780B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20C7-63E2-450D-B86B-436B8704028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62C5-1B9C-4FB4-ACBD-32E80069065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B4AB-A060-4B0A-9DE5-D0A99BE42BF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F0C5-5E28-4851-A7BC-E36C90FA71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3F62-72CB-4525-B88D-ABC2A35C0DA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737600" y="6172200"/>
            <a:ext cx="28448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</a:fld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31F9F7-2522-40F9-BF67-826A4745FB37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1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2E6FCD-6FDA-4C89-AB14-F026A850FE63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FB8F29-AEE5-4D01-8BA2-2B644DAFF1AE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9B9E-7CCF-4364-9161-C6255F4EAD3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1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768367-19B6-44BC-9951-BC83BC5A3A7D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7959" y="6561138"/>
            <a:ext cx="2844800" cy="24447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8D611F3A-53DE-4E73-A372-B7C8602DC65D}" type="slidenum">
              <a:rPr lang="en-US" altLang="zh-CN" smtClean="0"/>
            </a:fld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81" y="84409"/>
            <a:ext cx="1323996" cy="1005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C7851B2-B141-4930-9AF0-69913F35A897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257B05-CF89-42FF-AFC4-6029450014A9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1"/>
            <a:ext cx="109728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0668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EC7D15-1EA6-4059-945F-BCB92DF1FBBE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3000" y="1"/>
            <a:ext cx="2819400" cy="5592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1"/>
            <a:ext cx="8255000" cy="5592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EFB30B-073C-4885-8AA2-427C80E6BD2B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4800" y="1"/>
            <a:ext cx="112776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8AAC-4253-487D-9FA3-DC89FAC9692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FA7B-D60F-46A1-84DB-C575D7C2AB6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4" Type="http://schemas.openxmlformats.org/officeDocument/2006/relationships/theme" Target="../theme/theme7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28FD80D-DC81-4089-B799-25356381E33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F5637E17-0378-40FB-80B9-C19721A27AC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anose="02010800040101010101" pitchFamily="2" charset="-122"/>
          <a:ea typeface="华文隶书" panose="0201080004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1.xml"/><Relationship Id="rId2" Type="http://schemas.openxmlformats.org/officeDocument/2006/relationships/hyperlink" Target="27.swf" TargetMode="Externa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1.xml"/><Relationship Id="rId2" Type="http://schemas.openxmlformats.org/officeDocument/2006/relationships/hyperlink" Target="27.swf" TargetMode="Externa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1.xml"/><Relationship Id="rId2" Type="http://schemas.openxmlformats.org/officeDocument/2006/relationships/hyperlink" Target="27.swf" TargetMode="Externa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00.sw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tags" Target="../tags/tag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6" Type="http://schemas.openxmlformats.org/officeDocument/2006/relationships/notesSlide" Target="../notesSlides/notesSlide2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34.swf" TargetMode="External"/><Relationship Id="rId1" Type="http://schemas.openxmlformats.org/officeDocument/2006/relationships/hyperlink" Target="33.sw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hyperlink" Target="27.swf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1.xml"/><Relationship Id="rId1" Type="http://schemas.openxmlformats.org/officeDocument/2006/relationships/hyperlink" Target="27.swf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/>
          <p:cNvPicPr>
            <a:picLocks noChangeAspect="1"/>
          </p:cNvPicPr>
          <p:nvPr/>
        </p:nvPicPr>
        <p:blipFill>
          <a:blip r:embed="rId1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pic>
        <p:nvPicPr>
          <p:cNvPr id="12" name="图片 11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276" y="5092019"/>
            <a:ext cx="743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主讲人：杨茂林    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kylin@hust.edu.cn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8793" y="83802"/>
            <a:ext cx="9652106" cy="42288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altLang="zh-CN" b="1" dirty="0">
                <a:latin typeface="Centaur" panose="02030504050205020304" pitchFamily="18" charset="77"/>
              </a:rPr>
            </a:br>
            <a:r>
              <a:rPr lang="en-US" altLang="zh-CN" sz="6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sz="60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br>
              <a:rPr lang="en-US" altLang="zh-CN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8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Chapter 6  LR Parsing</a:t>
            </a:r>
            <a:b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</a:t>
            </a:r>
            <a:endParaRPr lang="zh-CN" altLang="en-US" sz="3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656763" y="6589711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4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b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2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/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文本框 28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stCxn id="25" idx="2"/>
                <a:endCxn id="29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3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5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45806" y="6598023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/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9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43386" y="6536035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/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9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55535" y="6544158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6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b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/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9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54890" y="6559658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62426" y="6575154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038"/>
          <p:cNvSpPr>
            <a:spLocks noChangeArrowheads="1"/>
          </p:cNvSpPr>
          <p:nvPr/>
        </p:nvSpPr>
        <p:spPr bwMode="auto">
          <a:xfrm>
            <a:off x="10107613" y="-304800"/>
            <a:ext cx="61595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9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∪</a:t>
            </a:r>
            <a:r>
              <a:rPr lang="en-US" altLang="zh-CN" sz="900" b="1">
                <a:solidFill>
                  <a:srgbClr val="0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41216" y="6556969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79597" y="6544159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038"/>
          <p:cNvSpPr>
            <a:spLocks noChangeArrowheads="1"/>
          </p:cNvSpPr>
          <p:nvPr/>
        </p:nvSpPr>
        <p:spPr bwMode="auto">
          <a:xfrm>
            <a:off x="10107613" y="-304800"/>
            <a:ext cx="61595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9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∪</a:t>
            </a:r>
            <a:r>
              <a:rPr lang="en-US" altLang="zh-CN" sz="900" b="1">
                <a:solidFill>
                  <a:srgbClr val="0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</a:t>
            </a:r>
            <a:endParaRPr lang="en-US" altLang="zh-CN" sz="10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41597" y="6543217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8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d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57095" y="6551533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5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/>
          <a:lstStyle/>
          <a:p>
            <a:r>
              <a:rPr lang="zh-CN" altLang="en-US" dirty="0"/>
              <a:t>语法分析在整个编译过程中所处的位置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圆角矩形 33"/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圆角矩形 34"/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圆角矩形 35"/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圆角矩形 36"/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圆角矩形 37"/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下箭头 38"/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/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/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/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/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/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/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圆角矩形 77"/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noFill/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左右箭头 78"/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/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/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/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/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/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/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/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/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/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FFC000"/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/>
          <p:cNvSpPr/>
          <p:nvPr/>
        </p:nvSpPr>
        <p:spPr bwMode="auto">
          <a:xfrm>
            <a:off x="3844965" y="2965289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09332" y="6598027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B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34" name="文本框 33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36" name="直接连接符 35"/>
              <p:cNvCxnSpPr>
                <a:stCxn id="34" idx="2"/>
                <a:endCxn id="42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/>
              <p:cNvCxnSpPr>
                <a:stCxn id="34" idx="2"/>
                <a:endCxn id="41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/>
              <p:cNvCxnSpPr>
                <a:stCxn id="34" idx="2"/>
                <a:endCxn id="43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/>
              <p:cNvCxnSpPr>
                <a:stCxn id="34" idx="2"/>
                <a:endCxn id="45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/>
              <p:cNvCxnSpPr>
                <a:stCxn id="34" idx="2"/>
                <a:endCxn id="44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文本框 40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55827" y="6528660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7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34" name="文本框 33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36" name="直接连接符 35"/>
              <p:cNvCxnSpPr>
                <a:stCxn id="34" idx="2"/>
                <a:endCxn id="42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/>
              <p:cNvCxnSpPr>
                <a:stCxn id="34" idx="2"/>
                <a:endCxn id="41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/>
              <p:cNvCxnSpPr>
                <a:stCxn id="34" idx="2"/>
                <a:endCxn id="43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/>
              <p:cNvCxnSpPr>
                <a:stCxn id="34" idx="2"/>
                <a:endCxn id="45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/>
              <p:cNvCxnSpPr>
                <a:stCxn id="34" idx="2"/>
                <a:endCxn id="44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文本框 40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S9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21701" y="6559656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9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e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34" name="文本框 33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36" name="直接连接符 35"/>
              <p:cNvCxnSpPr>
                <a:stCxn id="34" idx="2"/>
                <a:endCxn id="42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/>
              <p:cNvCxnSpPr>
                <a:stCxn id="34" idx="2"/>
                <a:endCxn id="41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/>
              <p:cNvCxnSpPr>
                <a:stCxn id="34" idx="2"/>
                <a:endCxn id="43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/>
              <p:cNvCxnSpPr>
                <a:stCxn id="34" idx="2"/>
                <a:endCxn id="45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/>
              <p:cNvCxnSpPr>
                <a:stCxn id="34" idx="2"/>
                <a:endCxn id="44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文本框 40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14274" y="6567031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49" name="文本框 48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51" name="直接连接符 50"/>
              <p:cNvCxnSpPr>
                <a:stCxn id="49" idx="2"/>
                <a:endCxn id="57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连接符 51"/>
              <p:cNvCxnSpPr>
                <a:stCxn id="49" idx="2"/>
                <a:endCxn id="56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直接连接符 52"/>
              <p:cNvCxnSpPr>
                <a:stCxn id="49" idx="2"/>
                <a:endCxn id="58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直接连接符 53"/>
              <p:cNvCxnSpPr>
                <a:stCxn id="49" idx="2"/>
                <a:endCxn id="60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直接连接符 54"/>
              <p:cNvCxnSpPr>
                <a:stCxn id="49" idx="2"/>
                <a:endCxn id="59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文本框 55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3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54891" y="6544159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S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89917" y="3264747"/>
            <a:ext cx="44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26356" y="6497666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28" name="文本框 27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30" name="直接连接符 29"/>
              <p:cNvCxnSpPr>
                <a:stCxn id="28" idx="2"/>
                <a:endCxn id="36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连接符 30"/>
              <p:cNvCxnSpPr>
                <a:stCxn id="28" idx="2"/>
                <a:endCxn id="35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>
                <a:stCxn id="28" idx="2"/>
                <a:endCxn id="37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连接符 32"/>
              <p:cNvCxnSpPr>
                <a:stCxn id="28" idx="2"/>
                <a:endCxn id="39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连接符 33"/>
              <p:cNvCxnSpPr>
                <a:stCxn id="28" idx="2"/>
                <a:endCxn id="38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文本框 34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2" name="直接连接符 41"/>
              <p:cNvCxnSpPr>
                <a:stCxn id="35" idx="2"/>
                <a:endCxn id="40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接连接符 42"/>
              <p:cNvCxnSpPr>
                <a:stCxn id="35" idx="2"/>
                <a:endCxn id="41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文本框 43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/>
              <p:cNvCxnSpPr>
                <a:stCxn id="40" idx="2"/>
                <a:endCxn id="44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/>
              <p:cNvCxnSpPr>
                <a:stCxn id="39" idx="2"/>
                <a:endCxn id="45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48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acc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9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0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61958" y="6482167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1200" y="557156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Acc 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接受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4" name="文本框 3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1" name="直接连接符 10"/>
              <p:cNvCxnSpPr>
                <a:stCxn id="4" idx="2"/>
                <a:endCxn id="14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4" idx="2"/>
                <a:endCxn id="5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/>
              <p:cNvCxnSpPr>
                <a:stCxn id="4" idx="2"/>
                <a:endCxn id="15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>
                <a:stCxn id="4" idx="2"/>
                <a:endCxn id="17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连接符 24"/>
              <p:cNvCxnSpPr>
                <a:stCxn id="4" idx="2"/>
                <a:endCxn id="16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" name="文本框 4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stCxn id="5" idx="2"/>
                <a:endCxn id="29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连接符 32"/>
              <p:cNvCxnSpPr>
                <a:stCxn id="5" idx="2"/>
                <a:endCxn id="30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文本框 35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5" name="直接连接符 34"/>
              <p:cNvCxnSpPr>
                <a:stCxn id="29" idx="2"/>
                <a:endCxn id="36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/>
              <p:cNvCxnSpPr>
                <a:stCxn id="17" idx="2"/>
                <a:endCxn id="37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3" name="椭圆 42"/>
          <p:cNvSpPr/>
          <p:nvPr/>
        </p:nvSpPr>
        <p:spPr bwMode="auto">
          <a:xfrm>
            <a:off x="8478429" y="4724400"/>
            <a:ext cx="627470" cy="1037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8587592" y="4003735"/>
            <a:ext cx="832866" cy="11976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9448800" y="4006046"/>
            <a:ext cx="627470" cy="114741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8229600" y="3365752"/>
            <a:ext cx="2342270" cy="12062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acc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4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698093" y="6451171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689498" y="1238584"/>
            <a:ext cx="1790700" cy="1477328"/>
          </a:xfrm>
          <a:prstGeom prst="rect">
            <a:avLst/>
          </a:prstGeom>
          <a:solidFill>
            <a:schemeClr val="bg1"/>
          </a:solidFill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15564" y="1653279"/>
          <a:ext cx="7814930" cy="4786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698"/>
                <a:gridCol w="1141507"/>
                <a:gridCol w="1141507"/>
                <a:gridCol w="1317123"/>
                <a:gridCol w="2019588"/>
                <a:gridCol w="1141507"/>
              </a:tblGrid>
              <a:tr h="42789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步骤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状态栈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符号栈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输入串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GOTO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err="1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zh-CN" sz="2000" dirty="0" err="1"/>
                        <a:t>bbcde</a:t>
                      </a:r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#a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err="1">
                          <a:solidFill>
                            <a:srgbClr val="FF0000"/>
                          </a:solidFill>
                        </a:rPr>
                        <a:t>b</a:t>
                      </a:r>
                      <a:r>
                        <a:rPr lang="en-US" altLang="zh-CN" sz="2000" dirty="0" err="1"/>
                        <a:t>bcde</a:t>
                      </a:r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S4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</a:t>
                      </a: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#a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b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cde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r2: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A→b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>
                          <a:solidFill>
                            <a:schemeClr val="tx2"/>
                          </a:solidFill>
                        </a:rPr>
                        <a:t>#aA</a:t>
                      </a:r>
                      <a:endParaRPr lang="zh-CN" alt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b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cde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altLang="zh-CN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#a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: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A→Ab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#aA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#aAc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e#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S8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#aAc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r4: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B→d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02357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#aAcB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S9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23579</a:t>
                      </a:r>
                      <a:endParaRPr lang="zh-CN" altLang="en-US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aAcBe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r1: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S→aAcBe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#S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acc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8689498" y="2971800"/>
            <a:ext cx="1864203" cy="2546828"/>
            <a:chOff x="7031486" y="3456886"/>
            <a:chExt cx="1864203" cy="2546828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4" name="直接连接符 13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4"/>
              <p:cNvCxnSpPr>
                <a:stCxn id="12" idx="2"/>
                <a:endCxn id="19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2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文本框 18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连接符 25"/>
              <p:cNvCxnSpPr>
                <a:stCxn id="19" idx="2"/>
                <a:endCxn id="24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>
                <a:stCxn id="19" idx="2"/>
                <a:endCxn id="25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文本框 27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直接连接符 29"/>
              <p:cNvCxnSpPr>
                <a:stCxn id="24" idx="2"/>
                <a:endCxn id="28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连接符 30"/>
              <p:cNvCxnSpPr>
                <a:stCxn id="23" idx="2"/>
                <a:endCxn id="29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2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6.2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LR(0)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A857A3-1012-4184-86F6-41658C62E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6.2.1  </a:t>
            </a:r>
            <a:r>
              <a:rPr lang="zh-CN" altLang="en-US" dirty="0"/>
              <a:t>可归前缀和活前缀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仍考虑例</a:t>
            </a:r>
            <a:r>
              <a:rPr lang="en-US" altLang="zh-CN" dirty="0"/>
              <a:t>6.1</a:t>
            </a:r>
            <a:r>
              <a:rPr lang="zh-CN" altLang="en-US" dirty="0"/>
              <a:t>的文法</a:t>
            </a:r>
            <a:r>
              <a:rPr lang="en-US" altLang="zh-CN" dirty="0"/>
              <a:t>G[S]:</a:t>
            </a:r>
            <a:endParaRPr lang="en-US" altLang="zh-CN" dirty="0"/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⑴ 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S→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  <a:ea typeface="+mn-ea"/>
              </a:rPr>
              <a:t>aAcBe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[1]</a:t>
            </a:r>
            <a:endParaRPr lang="en-US" altLang="zh-CN" sz="2400" dirty="0">
              <a:solidFill>
                <a:srgbClr val="FF3300"/>
              </a:solidFill>
              <a:latin typeface="+mn-ea"/>
              <a:ea typeface="+mn-ea"/>
            </a:endParaRP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⑵ 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A→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[2]</a:t>
            </a:r>
            <a:endParaRPr lang="en-US" altLang="zh-CN" sz="2400" dirty="0">
              <a:solidFill>
                <a:srgbClr val="FF3300"/>
              </a:solidFill>
              <a:latin typeface="+mn-ea"/>
              <a:ea typeface="+mn-ea"/>
            </a:endParaRP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⑶ 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A→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  <a:ea typeface="+mn-ea"/>
              </a:rPr>
              <a:t>Ab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[3]</a:t>
            </a:r>
            <a:endParaRPr lang="en-US" altLang="zh-CN" sz="2400" dirty="0">
              <a:solidFill>
                <a:srgbClr val="FF3300"/>
              </a:solidFill>
              <a:latin typeface="+mn-ea"/>
              <a:ea typeface="+mn-ea"/>
            </a:endParaRP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⑷ 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B→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  <a:ea typeface="+mn-ea"/>
              </a:rPr>
              <a:t>d</a:t>
            </a:r>
            <a:r>
              <a:rPr lang="en-US" altLang="zh-CN" sz="2400" dirty="0">
                <a:solidFill>
                  <a:srgbClr val="FF3300"/>
                </a:solidFill>
                <a:latin typeface="+mn-ea"/>
                <a:ea typeface="+mn-ea"/>
              </a:rPr>
              <a:t>[4]</a:t>
            </a:r>
            <a:endParaRPr lang="en-US" altLang="zh-CN" sz="2400" dirty="0">
              <a:solidFill>
                <a:srgbClr val="FF3300"/>
              </a:solidFill>
              <a:latin typeface="+mn-ea"/>
              <a:ea typeface="+mn-ea"/>
            </a:endParaRP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457200" lvl="1" indent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indent="-12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aAc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[1]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cd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[4]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[1]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[3]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cd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[4]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[1]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[2]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[3]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cd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[4]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uLnTx/>
                <a:uFillTx/>
                <a:latin typeface="+mn-ea"/>
                <a:ea typeface="+mn-ea"/>
                <a:cs typeface="+mn-cs"/>
              </a:rPr>
              <a:t>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ea typeface="+mn-ea"/>
                <a:cs typeface="+mn-cs"/>
              </a:rPr>
              <a:t>[1]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如何设计某种机制达到上述效果？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091"/>
          <p:cNvSpPr txBox="1">
            <a:spLocks noChangeArrowheads="1"/>
          </p:cNvSpPr>
          <p:nvPr/>
        </p:nvSpPr>
        <p:spPr bwMode="auto">
          <a:xfrm>
            <a:off x="487822" y="4254776"/>
            <a:ext cx="284387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dirty="0" err="1">
                <a:solidFill>
                  <a:srgbClr val="000066"/>
                </a:solidFill>
                <a:latin typeface="+mn-ea"/>
              </a:rPr>
              <a:t>a</a:t>
            </a:r>
            <a:r>
              <a:rPr lang="en-US" altLang="zh-CN" sz="2400" u="sng" dirty="0" err="1">
                <a:solidFill>
                  <a:srgbClr val="069406"/>
                </a:solidFill>
                <a:latin typeface="+mn-ea"/>
              </a:rPr>
              <a:t>b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[2]</a:t>
            </a:r>
            <a:r>
              <a:rPr lang="en-US" altLang="zh-CN" sz="2400" dirty="0">
                <a:solidFill>
                  <a:srgbClr val="000066"/>
                </a:solidFill>
                <a:latin typeface="+mn-ea"/>
              </a:rPr>
              <a:t>b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[3]</a:t>
            </a:r>
            <a:r>
              <a:rPr lang="en-US" altLang="zh-CN" sz="2400" dirty="0" err="1">
                <a:solidFill>
                  <a:srgbClr val="000066"/>
                </a:solidFill>
                <a:latin typeface="+mn-ea"/>
              </a:rPr>
              <a:t>cd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[4]</a:t>
            </a:r>
            <a:r>
              <a:rPr lang="en-US" altLang="zh-CN" sz="2400" dirty="0">
                <a:solidFill>
                  <a:srgbClr val="000066"/>
                </a:solidFill>
                <a:latin typeface="+mn-ea"/>
              </a:rPr>
              <a:t>e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[1]</a:t>
            </a:r>
            <a:endParaRPr lang="en-US" altLang="zh-CN" sz="2400" dirty="0">
              <a:solidFill>
                <a:srgbClr val="000066"/>
              </a:solidFill>
              <a:latin typeface="+mn-ea"/>
            </a:endParaRPr>
          </a:p>
        </p:txBody>
      </p:sp>
      <p:sp>
        <p:nvSpPr>
          <p:cNvPr id="6" name="Text Box 2092"/>
          <p:cNvSpPr txBox="1">
            <a:spLocks noChangeArrowheads="1"/>
          </p:cNvSpPr>
          <p:nvPr/>
        </p:nvSpPr>
        <p:spPr bwMode="auto">
          <a:xfrm>
            <a:off x="3205541" y="4254776"/>
            <a:ext cx="2890459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66"/>
                </a:solidFill>
                <a:latin typeface="+mn-ea"/>
                <a:sym typeface="Symbol" panose="05050102010706020507" pitchFamily="18" charset="2"/>
              </a:rPr>
              <a:t></a:t>
            </a:r>
            <a:r>
              <a:rPr lang="en-US" altLang="zh-CN" sz="2400" dirty="0" err="1">
                <a:solidFill>
                  <a:srgbClr val="000066"/>
                </a:solidFill>
                <a:latin typeface="+mn-ea"/>
              </a:rPr>
              <a:t>a</a:t>
            </a:r>
            <a:r>
              <a:rPr lang="en-US" altLang="zh-CN" sz="2400" u="sng" dirty="0" err="1">
                <a:solidFill>
                  <a:srgbClr val="069406"/>
                </a:solidFill>
                <a:latin typeface="+mn-ea"/>
              </a:rPr>
              <a:t>Ab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[3]</a:t>
            </a:r>
            <a:r>
              <a:rPr lang="en-US" altLang="zh-CN" sz="2400" dirty="0" err="1">
                <a:solidFill>
                  <a:srgbClr val="000066"/>
                </a:solidFill>
                <a:latin typeface="+mn-ea"/>
              </a:rPr>
              <a:t>cd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[4]</a:t>
            </a:r>
            <a:r>
              <a:rPr lang="en-US" altLang="zh-CN" sz="2400" dirty="0">
                <a:solidFill>
                  <a:srgbClr val="000066"/>
                </a:solidFill>
                <a:latin typeface="+mn-ea"/>
              </a:rPr>
              <a:t>e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[1]</a:t>
            </a:r>
            <a:endParaRPr lang="en-US" altLang="zh-CN" sz="2400" dirty="0">
              <a:solidFill>
                <a:srgbClr val="000066"/>
              </a:solidFill>
              <a:latin typeface="+mn-ea"/>
            </a:endParaRPr>
          </a:p>
        </p:txBody>
      </p:sp>
      <p:sp>
        <p:nvSpPr>
          <p:cNvPr id="7" name="Text Box 2093"/>
          <p:cNvSpPr txBox="1">
            <a:spLocks noChangeArrowheads="1"/>
          </p:cNvSpPr>
          <p:nvPr/>
        </p:nvSpPr>
        <p:spPr bwMode="auto">
          <a:xfrm>
            <a:off x="5814592" y="4254776"/>
            <a:ext cx="229633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66"/>
                </a:solidFill>
                <a:latin typeface="+mn-ea"/>
                <a:sym typeface="Symbol" panose="05050102010706020507" pitchFamily="18" charset="2"/>
              </a:rPr>
              <a:t></a:t>
            </a:r>
            <a:r>
              <a:rPr lang="en-US" altLang="zh-CN" sz="2400" dirty="0" err="1">
                <a:solidFill>
                  <a:srgbClr val="000066"/>
                </a:solidFill>
                <a:latin typeface="+mn-ea"/>
              </a:rPr>
              <a:t>aAc</a:t>
            </a:r>
            <a:r>
              <a:rPr lang="en-US" altLang="zh-CN" sz="2400" u="sng" dirty="0" err="1">
                <a:solidFill>
                  <a:srgbClr val="069406"/>
                </a:solidFill>
                <a:latin typeface="+mn-ea"/>
              </a:rPr>
              <a:t>d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[4]</a:t>
            </a:r>
            <a:r>
              <a:rPr lang="en-US" altLang="zh-CN" sz="2400" dirty="0">
                <a:solidFill>
                  <a:srgbClr val="000066"/>
                </a:solidFill>
                <a:latin typeface="+mn-ea"/>
              </a:rPr>
              <a:t>e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[1]</a:t>
            </a:r>
            <a:endParaRPr lang="en-US" altLang="zh-CN" sz="2400" dirty="0">
              <a:solidFill>
                <a:srgbClr val="000066"/>
              </a:solidFill>
              <a:latin typeface="+mn-ea"/>
            </a:endParaRPr>
          </a:p>
        </p:txBody>
      </p:sp>
      <p:sp>
        <p:nvSpPr>
          <p:cNvPr id="8" name="Text Box 2094"/>
          <p:cNvSpPr txBox="1">
            <a:spLocks noChangeArrowheads="1"/>
          </p:cNvSpPr>
          <p:nvPr/>
        </p:nvSpPr>
        <p:spPr bwMode="auto">
          <a:xfrm>
            <a:off x="7597715" y="4242350"/>
            <a:ext cx="2296329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66"/>
                </a:solidFill>
                <a:latin typeface="+mn-ea"/>
                <a:sym typeface="Symbol" panose="05050102010706020507" pitchFamily="18" charset="2"/>
              </a:rPr>
              <a:t></a:t>
            </a:r>
            <a:r>
              <a:rPr lang="en-US" altLang="zh-CN" sz="2400" u="sng" dirty="0" err="1">
                <a:solidFill>
                  <a:srgbClr val="069406"/>
                </a:solidFill>
                <a:latin typeface="+mn-ea"/>
              </a:rPr>
              <a:t>aAcBe</a:t>
            </a:r>
            <a:r>
              <a:rPr lang="en-US" altLang="zh-CN" sz="2400" dirty="0">
                <a:solidFill>
                  <a:srgbClr val="FF3300"/>
                </a:solidFill>
                <a:latin typeface="+mn-ea"/>
              </a:rPr>
              <a:t>[1]</a:t>
            </a:r>
            <a:endParaRPr lang="en-US" altLang="zh-CN" sz="2400" dirty="0">
              <a:solidFill>
                <a:srgbClr val="000066"/>
              </a:solidFill>
              <a:latin typeface="+mn-ea"/>
            </a:endParaRPr>
          </a:p>
        </p:txBody>
      </p:sp>
      <p:sp>
        <p:nvSpPr>
          <p:cNvPr id="9" name="Text Box 2095"/>
          <p:cNvSpPr txBox="1">
            <a:spLocks noChangeArrowheads="1"/>
          </p:cNvSpPr>
          <p:nvPr/>
        </p:nvSpPr>
        <p:spPr bwMode="auto">
          <a:xfrm>
            <a:off x="9433904" y="4242350"/>
            <a:ext cx="1095098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66"/>
                </a:solidFill>
                <a:latin typeface="+mn-ea"/>
                <a:sym typeface="Symbol" panose="05050102010706020507" pitchFamily="18" charset="2"/>
              </a:rPr>
              <a:t></a:t>
            </a:r>
            <a:r>
              <a:rPr lang="en-US" altLang="zh-CN" sz="2400" dirty="0">
                <a:solidFill>
                  <a:srgbClr val="000066"/>
                </a:solidFill>
                <a:latin typeface="+mn-ea"/>
              </a:rPr>
              <a:t> S</a:t>
            </a:r>
            <a:endParaRPr lang="en-US" altLang="zh-CN" sz="2400" dirty="0">
              <a:solidFill>
                <a:srgbClr val="000066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55459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dirty="0"/>
              <a:t>LR family:</a:t>
            </a:r>
            <a:endParaRPr lang="en-US" altLang="zh-CN" sz="3200" dirty="0"/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rgbClr val="C00000"/>
                </a:solidFill>
              </a:rPr>
              <a:t>LR(0)</a:t>
            </a:r>
            <a:r>
              <a:rPr lang="zh-CN" altLang="en-US" sz="3200" dirty="0"/>
              <a:t>、</a:t>
            </a:r>
            <a:r>
              <a:rPr lang="en-US" altLang="zh-CN" sz="3200" dirty="0">
                <a:solidFill>
                  <a:srgbClr val="C00000"/>
                </a:solidFill>
              </a:rPr>
              <a:t>SLR(1)</a:t>
            </a:r>
            <a:r>
              <a:rPr lang="zh-CN" altLang="en-US" sz="3200" dirty="0"/>
              <a:t>、</a:t>
            </a:r>
            <a:r>
              <a:rPr lang="en-US" altLang="zh-CN" sz="3200" dirty="0">
                <a:solidFill>
                  <a:srgbClr val="C00000"/>
                </a:solidFill>
              </a:rPr>
              <a:t>LR(1)</a:t>
            </a:r>
            <a:r>
              <a:rPr lang="zh-CN" altLang="en-US" sz="3200" dirty="0"/>
              <a:t>和</a:t>
            </a:r>
            <a:r>
              <a:rPr lang="en-US" altLang="zh-CN" sz="3200" dirty="0">
                <a:solidFill>
                  <a:srgbClr val="C00000"/>
                </a:solidFill>
              </a:rPr>
              <a:t>LALR(1)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</a:rPr>
              <a:t>可归约前缀</a:t>
            </a:r>
            <a:r>
              <a:rPr lang="zh-CN" altLang="en-US" sz="3200" dirty="0"/>
              <a:t>的作用、</a:t>
            </a:r>
            <a:r>
              <a:rPr lang="zh-CN" altLang="en-US" sz="3200" dirty="0">
                <a:solidFill>
                  <a:srgbClr val="C00000"/>
                </a:solidFill>
              </a:rPr>
              <a:t>识别活前缀</a:t>
            </a:r>
            <a:r>
              <a:rPr lang="en-US" altLang="zh-CN" sz="3200" dirty="0">
                <a:solidFill>
                  <a:srgbClr val="C00000"/>
                </a:solidFill>
              </a:rPr>
              <a:t>DFA</a:t>
            </a:r>
            <a:r>
              <a:rPr lang="zh-CN" altLang="en-US" sz="3200" dirty="0"/>
              <a:t>的构造、</a:t>
            </a:r>
            <a:r>
              <a:rPr lang="zh-CN" altLang="en-US" sz="3200" dirty="0">
                <a:solidFill>
                  <a:srgbClr val="C00000"/>
                </a:solidFill>
              </a:rPr>
              <a:t>分析表</a:t>
            </a:r>
            <a:r>
              <a:rPr lang="zh-CN" altLang="en-US" sz="3200" dirty="0"/>
              <a:t>的构造、分析法</a:t>
            </a:r>
            <a:r>
              <a:rPr lang="zh-CN" altLang="en-US" sz="3200" dirty="0">
                <a:solidFill>
                  <a:srgbClr val="C00000"/>
                </a:solidFill>
              </a:rPr>
              <a:t>适用文法</a:t>
            </a:r>
            <a:r>
              <a:rPr lang="zh-CN" altLang="en-US" sz="3200" dirty="0"/>
              <a:t>和语法分析程序结构及其</a:t>
            </a:r>
            <a:r>
              <a:rPr lang="zh-CN" altLang="en-US" sz="3200" dirty="0">
                <a:solidFill>
                  <a:srgbClr val="C00000"/>
                </a:solidFill>
              </a:rPr>
              <a:t>分析算法</a:t>
            </a:r>
            <a:r>
              <a:rPr lang="zh-CN" altLang="en-US" sz="3200" dirty="0"/>
              <a:t>。</a:t>
            </a:r>
            <a:endParaRPr lang="zh-CN" altLang="en-US" sz="3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6.2.1  </a:t>
            </a:r>
            <a:r>
              <a:rPr lang="zh-CN" altLang="en-US" dirty="0"/>
              <a:t>可归前缀和活前缀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319865" cy="5637024"/>
              </a:xfrm>
            </p:spPr>
            <p:txBody>
              <a:bodyPr/>
              <a:lstStyle/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定义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6.1 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将符号串的任意含有头符号的子串称为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前缀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。特别地，空串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为任意串的前缀。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定义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6.2 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设文法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G[S]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，如果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S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Symbol" panose="05050102010706020507" pitchFamily="18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R</a:t>
                </a:r>
                <a:r>
                  <a:rPr kumimoji="0" lang="en-US" altLang="zh-CN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αAω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0" lang="en-US" altLang="zh-CN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kumimoji="0" lang="en-US" altLang="zh-CN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</m:groupCh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αβω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是句型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αβω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的规范推导，则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αβ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称为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可归前缀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αβ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的前缀称为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活前缀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。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i.e.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尾符号恰好是句柄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β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尾符号的规范句型的前缀为可归前缀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句型</a:t>
                </a:r>
                <a:r>
                  <a:rPr lang="en-US" altLang="zh-CN" sz="2400" dirty="0" err="1">
                    <a:solidFill>
                      <a:srgbClr val="000066"/>
                    </a:solidFill>
                    <a:latin typeface="+mn-ea"/>
                  </a:rPr>
                  <a:t>a</a:t>
                </a:r>
                <a:r>
                  <a:rPr lang="en-US" altLang="zh-CN" sz="2400" u="sng" dirty="0" err="1">
                    <a:solidFill>
                      <a:srgbClr val="069406"/>
                    </a:solidFill>
                    <a:latin typeface="+mn-ea"/>
                  </a:rPr>
                  <a:t>Ab</a:t>
                </a:r>
                <a:r>
                  <a:rPr lang="en-US" altLang="zh-CN" sz="2400" dirty="0" err="1">
                    <a:solidFill>
                      <a:srgbClr val="000066"/>
                    </a:solidFill>
                    <a:latin typeface="+mn-ea"/>
                  </a:rPr>
                  <a:t>cde</a:t>
                </a: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句柄为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9406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Ab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活前缀：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aA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和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aAb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可归前缀：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aAb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319865" cy="5637024"/>
              </a:xfrm>
              <a:blipFill rotWithShape="1">
                <a:blip r:embed="rId1"/>
                <a:stretch>
                  <a:fillRect l="-1" t="-8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147754" y="4192792"/>
            <a:ext cx="3778124" cy="17912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G[S]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：⑴ 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S→aAcBe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              ⑵ 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A→b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              ⑶ 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A→Ab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              ⑷ 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B→d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6.2.2  </a:t>
            </a:r>
            <a:r>
              <a:rPr lang="zh-CN" altLang="en-US" dirty="0"/>
              <a:t>识别活前缀</a:t>
            </a:r>
            <a:r>
              <a:rPr lang="en-US" altLang="zh-CN" dirty="0"/>
              <a:t>DFA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947" y="942764"/>
            <a:ext cx="10950491" cy="5637024"/>
          </a:xfrm>
        </p:spPr>
        <p:txBody>
          <a:bodyPr/>
          <a:lstStyle/>
          <a:p>
            <a:r>
              <a:rPr lang="zh-CN" altLang="en-US" dirty="0"/>
              <a:t>识别活前缀</a:t>
            </a:r>
            <a:r>
              <a:rPr lang="en-US" altLang="zh-CN" dirty="0"/>
              <a:t>DFA</a:t>
            </a:r>
            <a:r>
              <a:rPr lang="zh-CN" altLang="en-US" dirty="0"/>
              <a:t>技术线路是根据文法</a:t>
            </a:r>
            <a:r>
              <a:rPr lang="en-US" altLang="zh-CN" dirty="0"/>
              <a:t>G</a:t>
            </a:r>
            <a:r>
              <a:rPr lang="zh-CN" altLang="en-US" dirty="0"/>
              <a:t>，构造识别活前缀</a:t>
            </a:r>
            <a:r>
              <a:rPr lang="en-US" altLang="zh-CN" dirty="0"/>
              <a:t>NFA  M</a:t>
            </a:r>
            <a:r>
              <a:rPr lang="zh-CN" altLang="en-US" dirty="0"/>
              <a:t>。之后通过子集法，将</a:t>
            </a:r>
            <a:r>
              <a:rPr lang="en-US" altLang="zh-CN" dirty="0"/>
              <a:t>NFA M</a:t>
            </a:r>
            <a:r>
              <a:rPr lang="zh-CN" altLang="en-US" dirty="0"/>
              <a:t>确定化，得到识别活前缀</a:t>
            </a:r>
            <a:r>
              <a:rPr lang="en-US" altLang="zh-CN" dirty="0"/>
              <a:t>DFA  M′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识别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(V</a:t>
            </a:r>
            <a:r>
              <a:rPr lang="en-US" altLang="zh-CN" sz="2800" b="1" baseline="-8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,V</a:t>
            </a:r>
            <a:r>
              <a:rPr lang="en-US" altLang="zh-CN" sz="2800" b="1" baseline="-8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,P,S)</a:t>
            </a:r>
            <a:r>
              <a:rPr lang="zh-CN" altLang="en-US" dirty="0"/>
              <a:t>活前缀的</a:t>
            </a:r>
            <a:r>
              <a:rPr lang="en-US" altLang="zh-CN" dirty="0"/>
              <a:t>NFA:</a:t>
            </a:r>
            <a:endParaRPr lang="en-US" altLang="zh-CN" dirty="0"/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文法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等价改写成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G’</a:t>
            </a:r>
            <a:endParaRPr lang="en-US" altLang="zh-CN" sz="22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文法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G’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{S’},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,P∪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{S’→S}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S’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 ; V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∩{S’}=Ф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每个规则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构造等价一个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NFAMA→α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令</a:t>
            </a:r>
            <a:r>
              <a:rPr kumimoji="0" lang="en-US" altLang="zh-CN" sz="22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α=x</a:t>
            </a:r>
            <a:r>
              <a:rPr kumimoji="0" lang="en-US" altLang="zh-CN" sz="2200" i="0" u="none" strike="noStrike" kern="1200" cap="none" spc="0" normalizeH="0" baseline="-2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···x</a:t>
            </a:r>
            <a:r>
              <a:rPr lang="en-US" altLang="zh-CN" sz="2200" baseline="-20000" dirty="0" err="1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，增加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n+1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个状态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n+1</a:t>
            </a:r>
            <a:endParaRPr kumimoji="0" lang="en-US" altLang="zh-CN" sz="2200" i="0" u="none" strike="noStrike" kern="1200" cap="none" spc="0" normalizeH="0" baseline="-8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200" baseline="-8000" dirty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f(q</a:t>
            </a:r>
            <a:r>
              <a:rPr lang="en-US" altLang="zh-CN" sz="2200" baseline="-20000" dirty="0" err="1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i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{q</a:t>
            </a:r>
            <a:r>
              <a:rPr kumimoji="0" lang="en-US" altLang="zh-CN" sz="2200" i="0" u="none" strike="noStrike" kern="1200" cap="none" spc="0" normalizeH="0" baseline="-2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+1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}(1≤i≤n), q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为开始状态，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200" i="0" u="none" strike="noStrike" kern="1200" cap="none" spc="0" normalizeH="0" baseline="-2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n+1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为结束状态，∑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={ x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,x</a:t>
            </a:r>
            <a:r>
              <a:rPr lang="en-US" altLang="zh-CN" sz="2200" baseline="-200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,···,x</a:t>
            </a:r>
            <a:r>
              <a:rPr lang="en-US" altLang="zh-CN" sz="2200" baseline="-20000" dirty="0" err="1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合并所有规则的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NFAMA→α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，构造成一个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 M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如果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有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</a:t>
            </a:r>
            <a:r>
              <a:rPr kumimoji="0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q,B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)={p}(B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，且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 M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B→β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对应开始状态为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q’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 algn="l" eaLnBrk="0" fontAlgn="base" hangingPunct="0"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增加转换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</a:t>
            </a:r>
            <a:r>
              <a:rPr kumimoji="0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q,ε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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 q’}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；最后仅保留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 M</a:t>
            </a:r>
            <a:r>
              <a:rPr kumimoji="0" lang="en-US" altLang="zh-CN" sz="220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S’→S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的开始状态为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NFA M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的开始状态。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6.2.2  </a:t>
            </a:r>
            <a:r>
              <a:rPr lang="zh-CN" altLang="en-US" dirty="0"/>
              <a:t>识别活前缀</a:t>
            </a:r>
            <a:r>
              <a:rPr lang="en-US" altLang="zh-CN" dirty="0"/>
              <a:t>DFA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6.1</a:t>
            </a:r>
            <a:r>
              <a:rPr lang="zh-CN" altLang="en-US" dirty="0"/>
              <a:t>的文法</a:t>
            </a:r>
            <a:r>
              <a:rPr lang="en-US" altLang="zh-CN" dirty="0"/>
              <a:t>G[S]</a:t>
            </a:r>
            <a:r>
              <a:rPr lang="zh-CN" altLang="en-US" dirty="0"/>
              <a:t>构造识别活前缀的</a:t>
            </a:r>
            <a:r>
              <a:rPr lang="en-US" altLang="zh-CN" dirty="0"/>
              <a:t>NFA: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509090" y="1793695"/>
            <a:ext cx="3283806" cy="230832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70167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G’[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cs typeface="+mn-cs"/>
              </a:rPr>
              <a:t>S’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]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：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(0)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cs typeface="+mn-cs"/>
              </a:rPr>
              <a:t>S’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uLnTx/>
                <a:uFillTx/>
                <a:latin typeface="+mn-ea"/>
                <a:cs typeface="+mn-cs"/>
              </a:rPr>
              <a:t>→S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(1)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S→aAcBe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(2)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A→b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(3)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A→Ab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(4)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B→d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8" name="Group 129"/>
          <p:cNvGrpSpPr/>
          <p:nvPr/>
        </p:nvGrpSpPr>
        <p:grpSpPr bwMode="auto">
          <a:xfrm>
            <a:off x="2023874" y="3940176"/>
            <a:ext cx="4375150" cy="1463675"/>
            <a:chOff x="1174" y="2482"/>
            <a:chExt cx="2756" cy="922"/>
          </a:xfrm>
        </p:grpSpPr>
        <p:sp>
          <p:nvSpPr>
            <p:cNvPr id="9" name="Arc 32"/>
            <p:cNvSpPr/>
            <p:nvPr/>
          </p:nvSpPr>
          <p:spPr bwMode="auto">
            <a:xfrm rot="19549574" flipV="1">
              <a:off x="1174" y="2482"/>
              <a:ext cx="2756" cy="922"/>
            </a:xfrm>
            <a:custGeom>
              <a:avLst/>
              <a:gdLst>
                <a:gd name="T0" fmla="*/ 0 w 43183"/>
                <a:gd name="T1" fmla="*/ 0 h 23127"/>
                <a:gd name="T2" fmla="*/ 0 w 43183"/>
                <a:gd name="T3" fmla="*/ 0 h 23127"/>
                <a:gd name="T4" fmla="*/ 0 w 43183"/>
                <a:gd name="T5" fmla="*/ 0 h 23127"/>
                <a:gd name="T6" fmla="*/ 0 60000 65536"/>
                <a:gd name="T7" fmla="*/ 0 60000 65536"/>
                <a:gd name="T8" fmla="*/ 0 60000 65536"/>
                <a:gd name="T9" fmla="*/ 0 w 43183"/>
                <a:gd name="T10" fmla="*/ 0 h 23127"/>
                <a:gd name="T11" fmla="*/ 43183 w 43183"/>
                <a:gd name="T12" fmla="*/ 23127 h 231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83" h="23127" fill="none" extrusionOk="0">
                  <a:moveTo>
                    <a:pt x="-1" y="20745"/>
                  </a:moveTo>
                  <a:cubicBezTo>
                    <a:pt x="458" y="9157"/>
                    <a:pt x="9985" y="-1"/>
                    <a:pt x="21583" y="0"/>
                  </a:cubicBezTo>
                  <a:cubicBezTo>
                    <a:pt x="33512" y="0"/>
                    <a:pt x="43183" y="9670"/>
                    <a:pt x="43183" y="21600"/>
                  </a:cubicBezTo>
                  <a:cubicBezTo>
                    <a:pt x="43183" y="22109"/>
                    <a:pt x="43164" y="22618"/>
                    <a:pt x="43128" y="23126"/>
                  </a:cubicBezTo>
                </a:path>
                <a:path w="43183" h="23127" stroke="0" extrusionOk="0">
                  <a:moveTo>
                    <a:pt x="-1" y="20745"/>
                  </a:moveTo>
                  <a:cubicBezTo>
                    <a:pt x="458" y="9157"/>
                    <a:pt x="9985" y="-1"/>
                    <a:pt x="21583" y="0"/>
                  </a:cubicBezTo>
                  <a:cubicBezTo>
                    <a:pt x="33512" y="0"/>
                    <a:pt x="43183" y="9670"/>
                    <a:pt x="43183" y="21600"/>
                  </a:cubicBezTo>
                  <a:cubicBezTo>
                    <a:pt x="43183" y="22109"/>
                    <a:pt x="43164" y="22618"/>
                    <a:pt x="43128" y="23126"/>
                  </a:cubicBezTo>
                  <a:lnTo>
                    <a:pt x="21583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head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94"/>
            <p:cNvSpPr txBox="1">
              <a:spLocks noChangeArrowheads="1"/>
            </p:cNvSpPr>
            <p:nvPr/>
          </p:nvSpPr>
          <p:spPr bwMode="auto">
            <a:xfrm>
              <a:off x="2883" y="2934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127"/>
          <p:cNvGrpSpPr/>
          <p:nvPr/>
        </p:nvGrpSpPr>
        <p:grpSpPr bwMode="auto">
          <a:xfrm>
            <a:off x="1714312" y="2036764"/>
            <a:ext cx="381000" cy="522287"/>
            <a:chOff x="979" y="1283"/>
            <a:chExt cx="240" cy="329"/>
          </a:xfrm>
        </p:grpSpPr>
        <p:sp>
          <p:nvSpPr>
            <p:cNvPr id="12" name="Line 88"/>
            <p:cNvSpPr>
              <a:spLocks noChangeShapeType="1"/>
            </p:cNvSpPr>
            <p:nvPr/>
          </p:nvSpPr>
          <p:spPr bwMode="auto">
            <a:xfrm>
              <a:off x="1176" y="1325"/>
              <a:ext cx="0" cy="287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 Box 95"/>
            <p:cNvSpPr txBox="1">
              <a:spLocks noChangeArrowheads="1"/>
            </p:cNvSpPr>
            <p:nvPr/>
          </p:nvSpPr>
          <p:spPr bwMode="auto">
            <a:xfrm>
              <a:off x="979" y="1283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128"/>
          <p:cNvGrpSpPr/>
          <p:nvPr/>
        </p:nvGrpSpPr>
        <p:grpSpPr bwMode="auto">
          <a:xfrm>
            <a:off x="1247587" y="2854325"/>
            <a:ext cx="1784350" cy="1397000"/>
            <a:chOff x="685" y="1798"/>
            <a:chExt cx="1124" cy="880"/>
          </a:xfrm>
        </p:grpSpPr>
        <p:sp>
          <p:nvSpPr>
            <p:cNvPr id="15" name="Arc 31"/>
            <p:cNvSpPr/>
            <p:nvPr/>
          </p:nvSpPr>
          <p:spPr bwMode="auto">
            <a:xfrm flipH="1">
              <a:off x="811" y="1798"/>
              <a:ext cx="961" cy="880"/>
            </a:xfrm>
            <a:custGeom>
              <a:avLst/>
              <a:gdLst>
                <a:gd name="T0" fmla="*/ 0 w 21600"/>
                <a:gd name="T1" fmla="*/ 0 h 37133"/>
                <a:gd name="T2" fmla="*/ 0 w 21600"/>
                <a:gd name="T3" fmla="*/ 0 h 37133"/>
                <a:gd name="T4" fmla="*/ 0 w 21600"/>
                <a:gd name="T5" fmla="*/ 0 h 3713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133"/>
                <a:gd name="T11" fmla="*/ 21600 w 21600"/>
                <a:gd name="T12" fmla="*/ 37133 h 37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13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</a:path>
                <a:path w="21600" h="3713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Arc 33"/>
            <p:cNvSpPr/>
            <p:nvPr/>
          </p:nvSpPr>
          <p:spPr bwMode="auto">
            <a:xfrm rot="10630051" flipV="1">
              <a:off x="1214" y="1849"/>
              <a:ext cx="595" cy="475"/>
            </a:xfrm>
            <a:custGeom>
              <a:avLst/>
              <a:gdLst>
                <a:gd name="T0" fmla="*/ 0 w 19126"/>
                <a:gd name="T1" fmla="*/ 0 h 21600"/>
                <a:gd name="T2" fmla="*/ 0 w 19126"/>
                <a:gd name="T3" fmla="*/ 0 h 21600"/>
                <a:gd name="T4" fmla="*/ 0 w 19126"/>
                <a:gd name="T5" fmla="*/ 0 h 21600"/>
                <a:gd name="T6" fmla="*/ 0 60000 65536"/>
                <a:gd name="T7" fmla="*/ 0 60000 65536"/>
                <a:gd name="T8" fmla="*/ 0 60000 65536"/>
                <a:gd name="T9" fmla="*/ 0 w 19126"/>
                <a:gd name="T10" fmla="*/ 0 h 21600"/>
                <a:gd name="T11" fmla="*/ 19126 w 191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26" h="21600" fill="none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</a:path>
                <a:path w="19126" h="21600" stroke="0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Arc 34"/>
            <p:cNvSpPr/>
            <p:nvPr/>
          </p:nvSpPr>
          <p:spPr bwMode="auto">
            <a:xfrm>
              <a:off x="1246" y="2285"/>
              <a:ext cx="263" cy="2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</a:path>
                <a:path w="43200" h="43200" stroke="0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Line 89"/>
            <p:cNvSpPr>
              <a:spLocks noChangeShapeType="1"/>
            </p:cNvSpPr>
            <p:nvPr/>
          </p:nvSpPr>
          <p:spPr bwMode="auto">
            <a:xfrm>
              <a:off x="1183" y="2391"/>
              <a:ext cx="0" cy="287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 Box 96"/>
            <p:cNvSpPr txBox="1">
              <a:spLocks noChangeArrowheads="1"/>
            </p:cNvSpPr>
            <p:nvPr/>
          </p:nvSpPr>
          <p:spPr bwMode="auto">
            <a:xfrm>
              <a:off x="685" y="1916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auto">
            <a:xfrm>
              <a:off x="1335" y="1848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>
                  <a:solidFill>
                    <a:srgbClr val="FF00FF"/>
                  </a:solidFill>
                  <a:latin typeface="宋体" panose="02010600030101010101" pitchFamily="2" charset="-122"/>
                </a:rPr>
                <a:t>ε</a:t>
              </a:r>
              <a:endParaRPr lang="en-US" altLang="zh-CN" sz="2000" b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" name="Text Box 98"/>
            <p:cNvSpPr txBox="1">
              <a:spLocks noChangeArrowheads="1"/>
            </p:cNvSpPr>
            <p:nvPr/>
          </p:nvSpPr>
          <p:spPr bwMode="auto">
            <a:xfrm>
              <a:off x="1415" y="2352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99"/>
            <p:cNvSpPr txBox="1">
              <a:spLocks noChangeArrowheads="1"/>
            </p:cNvSpPr>
            <p:nvPr/>
          </p:nvSpPr>
          <p:spPr bwMode="auto">
            <a:xfrm>
              <a:off x="988" y="2354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125"/>
          <p:cNvGrpSpPr/>
          <p:nvPr/>
        </p:nvGrpSpPr>
        <p:grpSpPr bwMode="auto">
          <a:xfrm>
            <a:off x="1226950" y="2390776"/>
            <a:ext cx="7148513" cy="608013"/>
            <a:chOff x="672" y="1506"/>
            <a:chExt cx="4503" cy="383"/>
          </a:xfrm>
        </p:grpSpPr>
        <p:grpSp>
          <p:nvGrpSpPr>
            <p:cNvPr id="24" name="Group 121"/>
            <p:cNvGrpSpPr/>
            <p:nvPr/>
          </p:nvGrpSpPr>
          <p:grpSpPr bwMode="auto">
            <a:xfrm>
              <a:off x="672" y="1524"/>
              <a:ext cx="4281" cy="365"/>
              <a:chOff x="672" y="1524"/>
              <a:chExt cx="4281" cy="365"/>
            </a:xfrm>
          </p:grpSpPr>
          <p:grpSp>
            <p:nvGrpSpPr>
              <p:cNvPr id="26" name="Group 23"/>
              <p:cNvGrpSpPr/>
              <p:nvPr/>
            </p:nvGrpSpPr>
            <p:grpSpPr bwMode="auto">
              <a:xfrm>
                <a:off x="1750" y="1620"/>
                <a:ext cx="267" cy="264"/>
                <a:chOff x="4090" y="9315"/>
                <a:chExt cx="450" cy="468"/>
              </a:xfrm>
            </p:grpSpPr>
            <p:sp>
              <p:nvSpPr>
                <p:cNvPr id="54" name="Oval 24"/>
                <p:cNvSpPr>
                  <a:spLocks noChangeArrowheads="1"/>
                </p:cNvSpPr>
                <p:nvPr/>
              </p:nvSpPr>
              <p:spPr bwMode="auto">
                <a:xfrm>
                  <a:off x="4090" y="9315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105" y="9333"/>
                  <a:ext cx="404" cy="4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3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7" name="Text Box 35"/>
              <p:cNvSpPr txBox="1">
                <a:spLocks noChangeArrowheads="1"/>
              </p:cNvSpPr>
              <p:nvPr/>
            </p:nvSpPr>
            <p:spPr bwMode="auto">
              <a:xfrm>
                <a:off x="1406" y="1524"/>
                <a:ext cx="24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Text Box 37"/>
              <p:cNvSpPr txBox="1">
                <a:spLocks noChangeArrowheads="1"/>
              </p:cNvSpPr>
              <p:nvPr/>
            </p:nvSpPr>
            <p:spPr bwMode="auto">
              <a:xfrm>
                <a:off x="4241" y="1551"/>
                <a:ext cx="24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e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/>
              <p:nvPr/>
            </p:nvGrpSpPr>
            <p:grpSpPr bwMode="auto">
              <a:xfrm>
                <a:off x="672" y="1593"/>
                <a:ext cx="644" cy="270"/>
                <a:chOff x="2122" y="9027"/>
                <a:chExt cx="1087" cy="480"/>
              </a:xfrm>
            </p:grpSpPr>
            <p:sp>
              <p:nvSpPr>
                <p:cNvPr id="51" name="Oval 44"/>
                <p:cNvSpPr>
                  <a:spLocks noChangeArrowheads="1"/>
                </p:cNvSpPr>
                <p:nvPr/>
              </p:nvSpPr>
              <p:spPr bwMode="auto">
                <a:xfrm>
                  <a:off x="2759" y="9048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774" y="9057"/>
                  <a:ext cx="405" cy="4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2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122" y="9027"/>
                  <a:ext cx="770" cy="41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600" b="1" dirty="0">
                      <a:solidFill>
                        <a:srgbClr val="808080"/>
                      </a:solidFill>
                      <a:latin typeface="Arial" panose="020B0604020202020204" pitchFamily="34" charset="0"/>
                      <a:sym typeface="Symbol" panose="05050102010706020507" pitchFamily="18" charset="2"/>
                    </a:rPr>
                    <a:t>S</a:t>
                  </a:r>
                  <a:endParaRPr lang="en-US" altLang="zh-CN" sz="1600" b="1" dirty="0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grpSp>
            <p:nvGrpSpPr>
              <p:cNvPr id="30" name="Group 54"/>
              <p:cNvGrpSpPr/>
              <p:nvPr/>
            </p:nvGrpSpPr>
            <p:grpSpPr bwMode="auto">
              <a:xfrm>
                <a:off x="2492" y="1625"/>
                <a:ext cx="267" cy="264"/>
                <a:chOff x="4090" y="9315"/>
                <a:chExt cx="450" cy="468"/>
              </a:xfrm>
            </p:grpSpPr>
            <p:sp>
              <p:nvSpPr>
                <p:cNvPr id="49" name="Oval 55"/>
                <p:cNvSpPr>
                  <a:spLocks noChangeArrowheads="1"/>
                </p:cNvSpPr>
                <p:nvPr/>
              </p:nvSpPr>
              <p:spPr bwMode="auto">
                <a:xfrm>
                  <a:off x="4090" y="9315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4105" y="9333"/>
                  <a:ext cx="404" cy="4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4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1" name="Group 57"/>
              <p:cNvGrpSpPr/>
              <p:nvPr/>
            </p:nvGrpSpPr>
            <p:grpSpPr bwMode="auto">
              <a:xfrm>
                <a:off x="3195" y="1625"/>
                <a:ext cx="267" cy="264"/>
                <a:chOff x="4090" y="9315"/>
                <a:chExt cx="450" cy="468"/>
              </a:xfrm>
            </p:grpSpPr>
            <p:sp>
              <p:nvSpPr>
                <p:cNvPr id="47" name="Oval 58"/>
                <p:cNvSpPr>
                  <a:spLocks noChangeArrowheads="1"/>
                </p:cNvSpPr>
                <p:nvPr/>
              </p:nvSpPr>
              <p:spPr bwMode="auto">
                <a:xfrm>
                  <a:off x="4090" y="9315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105" y="9333"/>
                  <a:ext cx="404" cy="4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5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2" name="Group 60"/>
              <p:cNvGrpSpPr/>
              <p:nvPr/>
            </p:nvGrpSpPr>
            <p:grpSpPr bwMode="auto">
              <a:xfrm>
                <a:off x="3915" y="1617"/>
                <a:ext cx="267" cy="263"/>
                <a:chOff x="4090" y="9315"/>
                <a:chExt cx="450" cy="468"/>
              </a:xfrm>
            </p:grpSpPr>
            <p:sp>
              <p:nvSpPr>
                <p:cNvPr id="45" name="Oval 61"/>
                <p:cNvSpPr>
                  <a:spLocks noChangeArrowheads="1"/>
                </p:cNvSpPr>
                <p:nvPr/>
              </p:nvSpPr>
              <p:spPr bwMode="auto">
                <a:xfrm>
                  <a:off x="4090" y="9315"/>
                  <a:ext cx="450" cy="45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4105" y="9333"/>
                  <a:ext cx="404" cy="4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6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3" name="Group 63"/>
              <p:cNvGrpSpPr/>
              <p:nvPr/>
            </p:nvGrpSpPr>
            <p:grpSpPr bwMode="auto">
              <a:xfrm>
                <a:off x="4642" y="1589"/>
                <a:ext cx="311" cy="291"/>
                <a:chOff x="3930" y="8067"/>
                <a:chExt cx="524" cy="517"/>
              </a:xfrm>
            </p:grpSpPr>
            <p:sp>
              <p:nvSpPr>
                <p:cNvPr id="42" name="Oval 64"/>
                <p:cNvSpPr>
                  <a:spLocks noChangeArrowheads="1"/>
                </p:cNvSpPr>
                <p:nvPr/>
              </p:nvSpPr>
              <p:spPr bwMode="auto">
                <a:xfrm>
                  <a:off x="3960" y="8097"/>
                  <a:ext cx="450" cy="45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" name="Oval 65"/>
                <p:cNvSpPr>
                  <a:spLocks noChangeArrowheads="1"/>
                </p:cNvSpPr>
                <p:nvPr/>
              </p:nvSpPr>
              <p:spPr bwMode="auto">
                <a:xfrm>
                  <a:off x="3930" y="8067"/>
                  <a:ext cx="510" cy="517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959" y="8111"/>
                  <a:ext cx="495" cy="45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20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  <a:ea typeface="宋体" panose="02010600030101010101" pitchFamily="2" charset="-122"/>
                    </a:rPr>
                    <a:t>7</a:t>
                  </a:r>
                  <a:endPara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4" name="Line 79"/>
              <p:cNvSpPr>
                <a:spLocks noChangeShapeType="1"/>
              </p:cNvSpPr>
              <p:nvPr/>
            </p:nvSpPr>
            <p:spPr bwMode="auto">
              <a:xfrm>
                <a:off x="1335" y="1747"/>
                <a:ext cx="437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5" name="Line 80"/>
              <p:cNvSpPr>
                <a:spLocks noChangeShapeType="1"/>
              </p:cNvSpPr>
              <p:nvPr/>
            </p:nvSpPr>
            <p:spPr bwMode="auto">
              <a:xfrm>
                <a:off x="2037" y="1747"/>
                <a:ext cx="437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81"/>
              <p:cNvSpPr>
                <a:spLocks noChangeShapeType="1"/>
              </p:cNvSpPr>
              <p:nvPr/>
            </p:nvSpPr>
            <p:spPr bwMode="auto">
              <a:xfrm>
                <a:off x="2748" y="1747"/>
                <a:ext cx="438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Line 82"/>
              <p:cNvSpPr>
                <a:spLocks noChangeShapeType="1"/>
              </p:cNvSpPr>
              <p:nvPr/>
            </p:nvSpPr>
            <p:spPr bwMode="auto">
              <a:xfrm>
                <a:off x="3460" y="1747"/>
                <a:ext cx="438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" name="Line 83"/>
              <p:cNvSpPr>
                <a:spLocks noChangeShapeType="1"/>
              </p:cNvSpPr>
              <p:nvPr/>
            </p:nvSpPr>
            <p:spPr bwMode="auto">
              <a:xfrm>
                <a:off x="4186" y="1737"/>
                <a:ext cx="437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9" name="Text Box 90"/>
              <p:cNvSpPr txBox="1">
                <a:spLocks noChangeArrowheads="1"/>
              </p:cNvSpPr>
              <p:nvPr/>
            </p:nvSpPr>
            <p:spPr bwMode="auto">
              <a:xfrm>
                <a:off x="2091" y="1536"/>
                <a:ext cx="24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Text Box 92"/>
              <p:cNvSpPr txBox="1">
                <a:spLocks noChangeArrowheads="1"/>
              </p:cNvSpPr>
              <p:nvPr/>
            </p:nvSpPr>
            <p:spPr bwMode="auto">
              <a:xfrm>
                <a:off x="2812" y="1546"/>
                <a:ext cx="24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c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Text Box 93"/>
              <p:cNvSpPr txBox="1">
                <a:spLocks noChangeArrowheads="1"/>
              </p:cNvSpPr>
              <p:nvPr/>
            </p:nvSpPr>
            <p:spPr bwMode="auto">
              <a:xfrm>
                <a:off x="3559" y="1546"/>
                <a:ext cx="241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Text Box 101"/>
            <p:cNvSpPr txBox="1">
              <a:spLocks noChangeArrowheads="1"/>
            </p:cNvSpPr>
            <p:nvPr/>
          </p:nvSpPr>
          <p:spPr bwMode="auto">
            <a:xfrm>
              <a:off x="4872" y="1506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⑴</a:t>
              </a:r>
              <a:endParaRPr lang="en-US" altLang="zh-CN" sz="16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Group 122"/>
          <p:cNvGrpSpPr/>
          <p:nvPr/>
        </p:nvGrpSpPr>
        <p:grpSpPr bwMode="auto">
          <a:xfrm>
            <a:off x="1226950" y="3233739"/>
            <a:ext cx="3763963" cy="593725"/>
            <a:chOff x="672" y="2037"/>
            <a:chExt cx="2371" cy="374"/>
          </a:xfrm>
        </p:grpSpPr>
        <p:sp>
          <p:nvSpPr>
            <p:cNvPr id="57" name="Text Box 39"/>
            <p:cNvSpPr txBox="1">
              <a:spLocks noChangeArrowheads="1"/>
            </p:cNvSpPr>
            <p:nvPr/>
          </p:nvSpPr>
          <p:spPr bwMode="auto">
            <a:xfrm>
              <a:off x="2109" y="2081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8" name="Group 40"/>
            <p:cNvGrpSpPr/>
            <p:nvPr/>
          </p:nvGrpSpPr>
          <p:grpSpPr bwMode="auto">
            <a:xfrm>
              <a:off x="1742" y="2140"/>
              <a:ext cx="303" cy="255"/>
              <a:chOff x="3274" y="10623"/>
              <a:chExt cx="510" cy="453"/>
            </a:xfrm>
          </p:grpSpPr>
          <p:sp>
            <p:nvSpPr>
              <p:cNvPr id="70" name="Oval 41"/>
              <p:cNvSpPr>
                <a:spLocks noChangeArrowheads="1"/>
              </p:cNvSpPr>
              <p:nvPr/>
            </p:nvSpPr>
            <p:spPr bwMode="auto">
              <a:xfrm>
                <a:off x="3319" y="1062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" name="Text Box 42"/>
              <p:cNvSpPr txBox="1">
                <a:spLocks noChangeArrowheads="1"/>
              </p:cNvSpPr>
              <p:nvPr/>
            </p:nvSpPr>
            <p:spPr bwMode="auto">
              <a:xfrm>
                <a:off x="3274" y="10627"/>
                <a:ext cx="510" cy="449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9" name="Group 47"/>
            <p:cNvGrpSpPr/>
            <p:nvPr/>
          </p:nvGrpSpPr>
          <p:grpSpPr bwMode="auto">
            <a:xfrm>
              <a:off x="672" y="2124"/>
              <a:ext cx="644" cy="275"/>
              <a:chOff x="2122" y="9852"/>
              <a:chExt cx="1087" cy="489"/>
            </a:xfrm>
          </p:grpSpPr>
          <p:sp>
            <p:nvSpPr>
              <p:cNvPr id="67" name="Oval 48"/>
              <p:cNvSpPr>
                <a:spLocks noChangeArrowheads="1"/>
              </p:cNvSpPr>
              <p:nvPr/>
            </p:nvSpPr>
            <p:spPr bwMode="auto">
              <a:xfrm>
                <a:off x="2759" y="987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" name="Text Box 49"/>
              <p:cNvSpPr txBox="1">
                <a:spLocks noChangeArrowheads="1"/>
              </p:cNvSpPr>
              <p:nvPr/>
            </p:nvSpPr>
            <p:spPr bwMode="auto">
              <a:xfrm>
                <a:off x="2774" y="9882"/>
                <a:ext cx="405" cy="45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Text Box 50"/>
              <p:cNvSpPr txBox="1">
                <a:spLocks noChangeArrowheads="1"/>
              </p:cNvSpPr>
              <p:nvPr/>
            </p:nvSpPr>
            <p:spPr bwMode="auto">
              <a:xfrm>
                <a:off x="2122" y="9852"/>
                <a:ext cx="770" cy="489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dirty="0">
                    <a:solidFill>
                      <a:srgbClr val="808080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A</a:t>
                </a:r>
                <a:endParaRPr lang="en-US" altLang="zh-CN" sz="1600" b="1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60" name="Oval 67"/>
            <p:cNvSpPr>
              <a:spLocks noChangeArrowheads="1"/>
            </p:cNvSpPr>
            <p:nvPr/>
          </p:nvSpPr>
          <p:spPr bwMode="auto">
            <a:xfrm>
              <a:off x="2519" y="2138"/>
              <a:ext cx="267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Oval 68"/>
            <p:cNvSpPr>
              <a:spLocks noChangeArrowheads="1"/>
            </p:cNvSpPr>
            <p:nvPr/>
          </p:nvSpPr>
          <p:spPr bwMode="auto">
            <a:xfrm>
              <a:off x="2501" y="2121"/>
              <a:ext cx="303" cy="29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Text Box 69"/>
            <p:cNvSpPr txBox="1">
              <a:spLocks noChangeArrowheads="1"/>
            </p:cNvSpPr>
            <p:nvPr/>
          </p:nvSpPr>
          <p:spPr bwMode="auto">
            <a:xfrm>
              <a:off x="2502" y="2144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10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Line 84"/>
            <p:cNvSpPr>
              <a:spLocks noChangeShapeType="1"/>
            </p:cNvSpPr>
            <p:nvPr/>
          </p:nvSpPr>
          <p:spPr bwMode="auto">
            <a:xfrm>
              <a:off x="1335" y="2278"/>
              <a:ext cx="437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Line 85"/>
            <p:cNvSpPr>
              <a:spLocks noChangeShapeType="1"/>
            </p:cNvSpPr>
            <p:nvPr/>
          </p:nvSpPr>
          <p:spPr bwMode="auto">
            <a:xfrm>
              <a:off x="2054" y="2282"/>
              <a:ext cx="438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 Box 91"/>
            <p:cNvSpPr txBox="1">
              <a:spLocks noChangeArrowheads="1"/>
            </p:cNvSpPr>
            <p:nvPr/>
          </p:nvSpPr>
          <p:spPr bwMode="auto">
            <a:xfrm>
              <a:off x="1406" y="2079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Text Box 102"/>
            <p:cNvSpPr txBox="1">
              <a:spLocks noChangeArrowheads="1"/>
            </p:cNvSpPr>
            <p:nvPr/>
          </p:nvSpPr>
          <p:spPr bwMode="auto">
            <a:xfrm>
              <a:off x="2740" y="2037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⑶</a:t>
              </a:r>
              <a:endParaRPr lang="en-US" altLang="zh-CN" sz="16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2" name="Group 124"/>
          <p:cNvGrpSpPr/>
          <p:nvPr/>
        </p:nvGrpSpPr>
        <p:grpSpPr bwMode="auto">
          <a:xfrm>
            <a:off x="1226949" y="4076701"/>
            <a:ext cx="2592388" cy="627063"/>
            <a:chOff x="672" y="2568"/>
            <a:chExt cx="1633" cy="395"/>
          </a:xfrm>
        </p:grpSpPr>
        <p:sp>
          <p:nvSpPr>
            <p:cNvPr id="73" name="Text Box 36"/>
            <p:cNvSpPr txBox="1">
              <a:spLocks noChangeArrowheads="1"/>
            </p:cNvSpPr>
            <p:nvPr/>
          </p:nvSpPr>
          <p:spPr bwMode="auto">
            <a:xfrm>
              <a:off x="1424" y="2632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Oval 51"/>
            <p:cNvSpPr>
              <a:spLocks noChangeArrowheads="1"/>
            </p:cNvSpPr>
            <p:nvPr/>
          </p:nvSpPr>
          <p:spPr bwMode="auto">
            <a:xfrm>
              <a:off x="1049" y="2685"/>
              <a:ext cx="267" cy="254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Text Box 52"/>
            <p:cNvSpPr txBox="1">
              <a:spLocks noChangeArrowheads="1"/>
            </p:cNvSpPr>
            <p:nvPr/>
          </p:nvSpPr>
          <p:spPr bwMode="auto">
            <a:xfrm>
              <a:off x="1030" y="2690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11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Text Box 53"/>
            <p:cNvSpPr txBox="1">
              <a:spLocks noChangeArrowheads="1"/>
            </p:cNvSpPr>
            <p:nvPr/>
          </p:nvSpPr>
          <p:spPr bwMode="auto">
            <a:xfrm>
              <a:off x="672" y="2673"/>
              <a:ext cx="456" cy="25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80808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A</a:t>
              </a:r>
              <a:endParaRPr lang="en-US" altLang="zh-CN" sz="16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7" name="Oval 70"/>
            <p:cNvSpPr>
              <a:spLocks noChangeArrowheads="1"/>
            </p:cNvSpPr>
            <p:nvPr/>
          </p:nvSpPr>
          <p:spPr bwMode="auto">
            <a:xfrm>
              <a:off x="1780" y="2689"/>
              <a:ext cx="267" cy="255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Oval 71"/>
            <p:cNvSpPr>
              <a:spLocks noChangeArrowheads="1"/>
            </p:cNvSpPr>
            <p:nvPr/>
          </p:nvSpPr>
          <p:spPr bwMode="auto">
            <a:xfrm>
              <a:off x="1762" y="2672"/>
              <a:ext cx="302" cy="29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Text Box 72"/>
            <p:cNvSpPr txBox="1">
              <a:spLocks noChangeArrowheads="1"/>
            </p:cNvSpPr>
            <p:nvPr/>
          </p:nvSpPr>
          <p:spPr bwMode="auto">
            <a:xfrm>
              <a:off x="1761" y="2698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Line 86"/>
            <p:cNvSpPr>
              <a:spLocks noChangeShapeType="1"/>
            </p:cNvSpPr>
            <p:nvPr/>
          </p:nvSpPr>
          <p:spPr bwMode="auto">
            <a:xfrm>
              <a:off x="1335" y="2820"/>
              <a:ext cx="437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Text Box 103"/>
            <p:cNvSpPr txBox="1">
              <a:spLocks noChangeArrowheads="1"/>
            </p:cNvSpPr>
            <p:nvPr/>
          </p:nvSpPr>
          <p:spPr bwMode="auto">
            <a:xfrm>
              <a:off x="2002" y="2568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⑵</a:t>
              </a:r>
              <a:endParaRPr lang="en-US" altLang="zh-CN" sz="16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" name="Group 126"/>
          <p:cNvGrpSpPr/>
          <p:nvPr/>
        </p:nvGrpSpPr>
        <p:grpSpPr bwMode="auto">
          <a:xfrm>
            <a:off x="1226949" y="4792663"/>
            <a:ext cx="2592388" cy="628650"/>
            <a:chOff x="672" y="3019"/>
            <a:chExt cx="1633" cy="396"/>
          </a:xfrm>
        </p:grpSpPr>
        <p:grpSp>
          <p:nvGrpSpPr>
            <p:cNvPr id="83" name="Group 123"/>
            <p:cNvGrpSpPr/>
            <p:nvPr/>
          </p:nvGrpSpPr>
          <p:grpSpPr bwMode="auto">
            <a:xfrm>
              <a:off x="672" y="3061"/>
              <a:ext cx="1411" cy="354"/>
              <a:chOff x="672" y="3061"/>
              <a:chExt cx="1411" cy="354"/>
            </a:xfrm>
          </p:grpSpPr>
          <p:sp>
            <p:nvSpPr>
              <p:cNvPr id="85" name="Text Box 38"/>
              <p:cNvSpPr txBox="1">
                <a:spLocks noChangeArrowheads="1"/>
              </p:cNvSpPr>
              <p:nvPr/>
            </p:nvSpPr>
            <p:spPr bwMode="auto">
              <a:xfrm>
                <a:off x="1415" y="3061"/>
                <a:ext cx="24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Oval 73"/>
              <p:cNvSpPr>
                <a:spLocks noChangeArrowheads="1"/>
              </p:cNvSpPr>
              <p:nvPr/>
            </p:nvSpPr>
            <p:spPr bwMode="auto">
              <a:xfrm>
                <a:off x="1050" y="3120"/>
                <a:ext cx="267" cy="25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Text Box 74"/>
              <p:cNvSpPr txBox="1">
                <a:spLocks noChangeArrowheads="1"/>
              </p:cNvSpPr>
              <p:nvPr/>
            </p:nvSpPr>
            <p:spPr bwMode="auto">
              <a:xfrm>
                <a:off x="1034" y="3131"/>
                <a:ext cx="320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13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Text Box 75"/>
              <p:cNvSpPr txBox="1">
                <a:spLocks noChangeArrowheads="1"/>
              </p:cNvSpPr>
              <p:nvPr/>
            </p:nvSpPr>
            <p:spPr bwMode="auto">
              <a:xfrm>
                <a:off x="672" y="3108"/>
                <a:ext cx="505" cy="25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808080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B</a:t>
                </a:r>
                <a:endParaRPr lang="en-US" altLang="zh-CN" sz="1600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89" name="Oval 76"/>
              <p:cNvSpPr>
                <a:spLocks noChangeArrowheads="1"/>
              </p:cNvSpPr>
              <p:nvPr/>
            </p:nvSpPr>
            <p:spPr bwMode="auto">
              <a:xfrm>
                <a:off x="1798" y="3141"/>
                <a:ext cx="267" cy="25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0" name="Oval 77"/>
              <p:cNvSpPr>
                <a:spLocks noChangeArrowheads="1"/>
              </p:cNvSpPr>
              <p:nvPr/>
            </p:nvSpPr>
            <p:spPr bwMode="auto">
              <a:xfrm>
                <a:off x="1780" y="3124"/>
                <a:ext cx="303" cy="291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Text Box 78"/>
              <p:cNvSpPr txBox="1">
                <a:spLocks noChangeArrowheads="1"/>
              </p:cNvSpPr>
              <p:nvPr/>
            </p:nvSpPr>
            <p:spPr bwMode="auto">
              <a:xfrm>
                <a:off x="1771" y="3150"/>
                <a:ext cx="302" cy="25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14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Line 87"/>
              <p:cNvSpPr>
                <a:spLocks noChangeShapeType="1"/>
              </p:cNvSpPr>
              <p:nvPr/>
            </p:nvSpPr>
            <p:spPr bwMode="auto">
              <a:xfrm>
                <a:off x="1326" y="3267"/>
                <a:ext cx="437" cy="0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4" name="Text Box 104"/>
            <p:cNvSpPr txBox="1">
              <a:spLocks noChangeArrowheads="1"/>
            </p:cNvSpPr>
            <p:nvPr/>
          </p:nvSpPr>
          <p:spPr bwMode="auto">
            <a:xfrm>
              <a:off x="2002" y="3019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⑷</a:t>
              </a:r>
              <a:endParaRPr lang="en-US" altLang="zh-CN" sz="16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5" name="Text Box 29"/>
          <p:cNvSpPr txBox="1">
            <a:spLocks noChangeArrowheads="1"/>
          </p:cNvSpPr>
          <p:nvPr/>
        </p:nvSpPr>
        <p:spPr bwMode="auto">
          <a:xfrm>
            <a:off x="2954864" y="1713297"/>
            <a:ext cx="466389" cy="4016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99" name="Group 120"/>
          <p:cNvGrpSpPr/>
          <p:nvPr/>
        </p:nvGrpSpPr>
        <p:grpSpPr bwMode="auto">
          <a:xfrm>
            <a:off x="1247587" y="1535114"/>
            <a:ext cx="2874963" cy="600075"/>
            <a:chOff x="624" y="966"/>
            <a:chExt cx="1811" cy="378"/>
          </a:xfrm>
        </p:grpSpPr>
        <p:sp>
          <p:nvSpPr>
            <p:cNvPr id="100" name="Text Box 20"/>
            <p:cNvSpPr txBox="1">
              <a:spLocks noChangeArrowheads="1"/>
            </p:cNvSpPr>
            <p:nvPr/>
          </p:nvSpPr>
          <p:spPr bwMode="auto">
            <a:xfrm>
              <a:off x="1397" y="966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Oval 21"/>
            <p:cNvSpPr>
              <a:spLocks noChangeArrowheads="1"/>
            </p:cNvSpPr>
            <p:nvPr/>
          </p:nvSpPr>
          <p:spPr bwMode="auto">
            <a:xfrm>
              <a:off x="1050" y="1052"/>
              <a:ext cx="267" cy="25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1059" y="1057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3" name="Group 26"/>
            <p:cNvGrpSpPr/>
            <p:nvPr/>
          </p:nvGrpSpPr>
          <p:grpSpPr bwMode="auto">
            <a:xfrm>
              <a:off x="1753" y="1054"/>
              <a:ext cx="311" cy="290"/>
              <a:chOff x="3930" y="8067"/>
              <a:chExt cx="524" cy="517"/>
            </a:xfrm>
          </p:grpSpPr>
          <p:sp>
            <p:nvSpPr>
              <p:cNvPr id="107" name="Oval 27"/>
              <p:cNvSpPr>
                <a:spLocks noChangeArrowheads="1"/>
              </p:cNvSpPr>
              <p:nvPr/>
            </p:nvSpPr>
            <p:spPr bwMode="auto">
              <a:xfrm>
                <a:off x="3960" y="8097"/>
                <a:ext cx="450" cy="45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Oval 28"/>
              <p:cNvSpPr>
                <a:spLocks noChangeArrowheads="1"/>
              </p:cNvSpPr>
              <p:nvPr/>
            </p:nvSpPr>
            <p:spPr bwMode="auto">
              <a:xfrm>
                <a:off x="3930" y="8067"/>
                <a:ext cx="510" cy="51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Text Box 29"/>
              <p:cNvSpPr txBox="1">
                <a:spLocks noChangeArrowheads="1"/>
              </p:cNvSpPr>
              <p:nvPr/>
            </p:nvSpPr>
            <p:spPr bwMode="auto">
              <a:xfrm>
                <a:off x="3959" y="8112"/>
                <a:ext cx="495" cy="45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624" y="1040"/>
              <a:ext cx="486" cy="20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S’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Text Box 100"/>
            <p:cNvSpPr txBox="1">
              <a:spLocks noChangeArrowheads="1"/>
            </p:cNvSpPr>
            <p:nvPr/>
          </p:nvSpPr>
          <p:spPr bwMode="auto">
            <a:xfrm>
              <a:off x="1924" y="981"/>
              <a:ext cx="511" cy="216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（</a:t>
              </a:r>
              <a:r>
                <a:rPr lang="en-US" altLang="zh-CN" sz="16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16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1600" b="1" dirty="0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1324" y="1187"/>
              <a:ext cx="437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7273738" y="4936060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句柄识别态</a:t>
            </a:r>
            <a:endParaRPr lang="en-US" altLang="zh-CN" sz="2400" dirty="0">
              <a:latin typeface="+mn-ea"/>
            </a:endParaRP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</a:rPr>
              <a:t>句子识别态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6.2.2  </a:t>
            </a:r>
            <a:r>
              <a:rPr lang="zh-CN" altLang="en-US" dirty="0"/>
              <a:t>识别活前缀</a:t>
            </a:r>
            <a:r>
              <a:rPr lang="en-US" altLang="zh-CN" dirty="0"/>
              <a:t>DFA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307391"/>
          </a:xfrm>
        </p:spPr>
        <p:txBody>
          <a:bodyPr/>
          <a:lstStyle/>
          <a:p>
            <a:r>
              <a:rPr lang="zh-CN" altLang="en-US" dirty="0"/>
              <a:t>采用子集法，将</a:t>
            </a:r>
            <a:r>
              <a:rPr lang="en-US" altLang="zh-CN" dirty="0"/>
              <a:t>NFA M</a:t>
            </a:r>
            <a:r>
              <a:rPr lang="zh-CN" altLang="en-US" dirty="0"/>
              <a:t>确定化得到</a:t>
            </a:r>
            <a:r>
              <a:rPr lang="en-US" altLang="zh-CN" dirty="0"/>
              <a:t>DFA M’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根据得到</a:t>
            </a:r>
            <a:r>
              <a:rPr lang="en-US" altLang="zh-CN" dirty="0"/>
              <a:t>DFA M’</a:t>
            </a:r>
            <a:r>
              <a:rPr lang="zh-CN" altLang="en-US" dirty="0"/>
              <a:t>，输入串</a:t>
            </a:r>
            <a:r>
              <a:rPr lang="en-US" altLang="zh-CN" dirty="0" err="1">
                <a:solidFill>
                  <a:srgbClr val="0000FF"/>
                </a:solidFill>
              </a:rPr>
              <a:t>abbcde</a:t>
            </a:r>
            <a:r>
              <a:rPr lang="zh-CN" altLang="en-US" dirty="0"/>
              <a:t>分析过程</a:t>
            </a:r>
            <a:r>
              <a:rPr lang="en-US" altLang="zh-CN" dirty="0"/>
              <a:t>: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 bwMode="auto">
          <a:xfrm>
            <a:off x="1188579" y="1607845"/>
            <a:ext cx="4938097" cy="2808288"/>
            <a:chOff x="2828" y="3189"/>
            <a:chExt cx="4956" cy="2662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232" y="3316"/>
              <a:ext cx="450" cy="453"/>
            </a:xfrm>
            <a:prstGeom prst="ellipse">
              <a:avLst/>
            </a:prstGeom>
            <a:solidFill>
              <a:srgbClr val="FFFFFF"/>
            </a:solidFill>
            <a:ln w="2159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247" y="3324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" name="Group 7"/>
            <p:cNvGrpSpPr/>
            <p:nvPr/>
          </p:nvGrpSpPr>
          <p:grpSpPr bwMode="auto">
            <a:xfrm>
              <a:off x="4417" y="3319"/>
              <a:ext cx="524" cy="517"/>
              <a:chOff x="3930" y="8067"/>
              <a:chExt cx="524" cy="517"/>
            </a:xfrm>
          </p:grpSpPr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3960" y="8097"/>
                <a:ext cx="450" cy="453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Oval 9"/>
              <p:cNvSpPr>
                <a:spLocks noChangeArrowheads="1"/>
              </p:cNvSpPr>
              <p:nvPr/>
            </p:nvSpPr>
            <p:spPr bwMode="auto">
              <a:xfrm>
                <a:off x="3930" y="8067"/>
                <a:ext cx="510" cy="517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Text Box 10"/>
              <p:cNvSpPr txBox="1">
                <a:spLocks noChangeArrowheads="1"/>
              </p:cNvSpPr>
              <p:nvPr/>
            </p:nvSpPr>
            <p:spPr bwMode="auto">
              <a:xfrm>
                <a:off x="3958" y="8112"/>
                <a:ext cx="496" cy="450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828" y="3294"/>
              <a:ext cx="537" cy="397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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142" y="3737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4358" y="4731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3817" y="3209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endPara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3142" y="4740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3231" y="4300"/>
              <a:ext cx="450" cy="453"/>
            </a:xfrm>
            <a:prstGeom prst="ellipse">
              <a:avLst/>
            </a:prstGeom>
            <a:solidFill>
              <a:srgbClr val="FFFFFF"/>
            </a:solidFill>
            <a:ln w="2159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245" y="4309"/>
              <a:ext cx="406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" name="Group 18"/>
            <p:cNvGrpSpPr/>
            <p:nvPr/>
          </p:nvGrpSpPr>
          <p:grpSpPr bwMode="auto">
            <a:xfrm>
              <a:off x="4497" y="4336"/>
              <a:ext cx="450" cy="468"/>
              <a:chOff x="4090" y="9315"/>
              <a:chExt cx="450" cy="468"/>
            </a:xfrm>
          </p:grpSpPr>
          <p:sp>
            <p:nvSpPr>
              <p:cNvPr id="58" name="Oval 19"/>
              <p:cNvSpPr>
                <a:spLocks noChangeArrowheads="1"/>
              </p:cNvSpPr>
              <p:nvPr/>
            </p:nvSpPr>
            <p:spPr bwMode="auto">
              <a:xfrm>
                <a:off x="4090" y="9315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 Box 20"/>
              <p:cNvSpPr txBox="1">
                <a:spLocks noChangeArrowheads="1"/>
              </p:cNvSpPr>
              <p:nvPr/>
            </p:nvSpPr>
            <p:spPr bwMode="auto">
              <a:xfrm>
                <a:off x="4105" y="9333"/>
                <a:ext cx="405" cy="450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  <a:endPara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21"/>
            <p:cNvGrpSpPr/>
            <p:nvPr/>
          </p:nvGrpSpPr>
          <p:grpSpPr bwMode="auto">
            <a:xfrm>
              <a:off x="5682" y="4336"/>
              <a:ext cx="450" cy="468"/>
              <a:chOff x="4090" y="9315"/>
              <a:chExt cx="450" cy="468"/>
            </a:xfrm>
          </p:grpSpPr>
          <p:sp>
            <p:nvSpPr>
              <p:cNvPr id="56" name="Oval 22"/>
              <p:cNvSpPr>
                <a:spLocks noChangeArrowheads="1"/>
              </p:cNvSpPr>
              <p:nvPr/>
            </p:nvSpPr>
            <p:spPr bwMode="auto">
              <a:xfrm>
                <a:off x="4090" y="9315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 Box 23"/>
              <p:cNvSpPr txBox="1">
                <a:spLocks noChangeArrowheads="1"/>
              </p:cNvSpPr>
              <p:nvPr/>
            </p:nvSpPr>
            <p:spPr bwMode="auto">
              <a:xfrm>
                <a:off x="4104" y="9333"/>
                <a:ext cx="406" cy="450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5</a:t>
                </a:r>
                <a:endPara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24"/>
            <p:cNvGrpSpPr/>
            <p:nvPr/>
          </p:nvGrpSpPr>
          <p:grpSpPr bwMode="auto">
            <a:xfrm>
              <a:off x="6897" y="4321"/>
              <a:ext cx="450" cy="468"/>
              <a:chOff x="4090" y="9315"/>
              <a:chExt cx="450" cy="468"/>
            </a:xfrm>
          </p:grpSpPr>
          <p:sp>
            <p:nvSpPr>
              <p:cNvPr id="54" name="Oval 25"/>
              <p:cNvSpPr>
                <a:spLocks noChangeArrowheads="1"/>
              </p:cNvSpPr>
              <p:nvPr/>
            </p:nvSpPr>
            <p:spPr bwMode="auto">
              <a:xfrm>
                <a:off x="4090" y="9315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Text Box 26"/>
              <p:cNvSpPr txBox="1">
                <a:spLocks noChangeArrowheads="1"/>
              </p:cNvSpPr>
              <p:nvPr/>
            </p:nvSpPr>
            <p:spPr bwMode="auto">
              <a:xfrm>
                <a:off x="4105" y="9333"/>
                <a:ext cx="405" cy="450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7</a:t>
                </a:r>
                <a:endPara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27"/>
            <p:cNvGrpSpPr/>
            <p:nvPr/>
          </p:nvGrpSpPr>
          <p:grpSpPr bwMode="auto">
            <a:xfrm>
              <a:off x="6863" y="5330"/>
              <a:ext cx="526" cy="517"/>
              <a:chOff x="2658" y="9101"/>
              <a:chExt cx="526" cy="517"/>
            </a:xfrm>
          </p:grpSpPr>
          <p:sp>
            <p:nvSpPr>
              <p:cNvPr id="51" name="Oval 28"/>
              <p:cNvSpPr>
                <a:spLocks noChangeArrowheads="1"/>
              </p:cNvSpPr>
              <p:nvPr/>
            </p:nvSpPr>
            <p:spPr bwMode="auto">
              <a:xfrm>
                <a:off x="2701" y="9123"/>
                <a:ext cx="450" cy="453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Oval 29"/>
              <p:cNvSpPr>
                <a:spLocks noChangeArrowheads="1"/>
              </p:cNvSpPr>
              <p:nvPr/>
            </p:nvSpPr>
            <p:spPr bwMode="auto">
              <a:xfrm>
                <a:off x="2674" y="9101"/>
                <a:ext cx="510" cy="517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 Box 30"/>
              <p:cNvSpPr txBox="1">
                <a:spLocks noChangeArrowheads="1"/>
              </p:cNvSpPr>
              <p:nvPr/>
            </p:nvSpPr>
            <p:spPr bwMode="auto">
              <a:xfrm>
                <a:off x="2658" y="9136"/>
                <a:ext cx="497" cy="447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31"/>
            <p:cNvGrpSpPr/>
            <p:nvPr/>
          </p:nvGrpSpPr>
          <p:grpSpPr bwMode="auto">
            <a:xfrm>
              <a:off x="4418" y="5307"/>
              <a:ext cx="510" cy="517"/>
              <a:chOff x="5191" y="4667"/>
              <a:chExt cx="510" cy="517"/>
            </a:xfrm>
          </p:grpSpPr>
          <p:sp>
            <p:nvSpPr>
              <p:cNvPr id="49" name="Oval 32"/>
              <p:cNvSpPr>
                <a:spLocks noChangeArrowheads="1"/>
              </p:cNvSpPr>
              <p:nvPr/>
            </p:nvSpPr>
            <p:spPr bwMode="auto">
              <a:xfrm>
                <a:off x="5221" y="4697"/>
                <a:ext cx="450" cy="453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Oval 33"/>
              <p:cNvSpPr>
                <a:spLocks noChangeArrowheads="1"/>
              </p:cNvSpPr>
              <p:nvPr/>
            </p:nvSpPr>
            <p:spPr bwMode="auto">
              <a:xfrm>
                <a:off x="5191" y="4667"/>
                <a:ext cx="510" cy="517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 Box 34"/>
            <p:cNvSpPr txBox="1">
              <a:spLocks noChangeArrowheads="1"/>
            </p:cNvSpPr>
            <p:nvPr/>
          </p:nvSpPr>
          <p:spPr bwMode="auto">
            <a:xfrm>
              <a:off x="4405" y="5356"/>
              <a:ext cx="510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35"/>
            <p:cNvSpPr>
              <a:spLocks noChangeShapeType="1"/>
            </p:cNvSpPr>
            <p:nvPr/>
          </p:nvSpPr>
          <p:spPr bwMode="auto">
            <a:xfrm>
              <a:off x="3730" y="4552"/>
              <a:ext cx="737" cy="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4930" y="4552"/>
              <a:ext cx="737" cy="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Line 37"/>
            <p:cNvSpPr>
              <a:spLocks noChangeShapeType="1"/>
            </p:cNvSpPr>
            <p:nvPr/>
          </p:nvSpPr>
          <p:spPr bwMode="auto">
            <a:xfrm>
              <a:off x="6130" y="4552"/>
              <a:ext cx="737" cy="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>
              <a:off x="3445" y="3802"/>
              <a:ext cx="0" cy="51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3822" y="4178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5036" y="4196"/>
              <a:ext cx="406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41"/>
            <p:cNvSpPr txBox="1">
              <a:spLocks noChangeArrowheads="1"/>
            </p:cNvSpPr>
            <p:nvPr/>
          </p:nvSpPr>
          <p:spPr bwMode="auto">
            <a:xfrm>
              <a:off x="6297" y="4196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42"/>
            <p:cNvSpPr txBox="1">
              <a:spLocks noChangeArrowheads="1"/>
            </p:cNvSpPr>
            <p:nvPr/>
          </p:nvSpPr>
          <p:spPr bwMode="auto">
            <a:xfrm>
              <a:off x="4705" y="3189"/>
              <a:ext cx="987" cy="385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（</a:t>
              </a:r>
              <a:r>
                <a:rPr lang="en-US" altLang="zh-CN" sz="20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r>
                <a:rPr lang="zh-CN" altLang="en-US" sz="20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）</a:t>
              </a:r>
              <a:endParaRPr lang="zh-CN" altLang="en-US" sz="2000" b="1" dirty="0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Text Box 43"/>
            <p:cNvSpPr txBox="1">
              <a:spLocks noChangeArrowheads="1"/>
            </p:cNvSpPr>
            <p:nvPr/>
          </p:nvSpPr>
          <p:spPr bwMode="auto">
            <a:xfrm>
              <a:off x="7273" y="5086"/>
              <a:ext cx="511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⑴</a:t>
              </a:r>
              <a:endParaRPr lang="en-US" altLang="zh-CN" sz="2000" b="1" dirty="0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4805" y="5114"/>
              <a:ext cx="511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⑶</a:t>
              </a:r>
              <a:endParaRPr lang="en-US" altLang="zh-CN" sz="20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" name="Group 45"/>
            <p:cNvGrpSpPr/>
            <p:nvPr/>
          </p:nvGrpSpPr>
          <p:grpSpPr bwMode="auto">
            <a:xfrm>
              <a:off x="3186" y="5149"/>
              <a:ext cx="917" cy="702"/>
              <a:chOff x="3944" y="5373"/>
              <a:chExt cx="917" cy="702"/>
            </a:xfrm>
          </p:grpSpPr>
          <p:sp>
            <p:nvSpPr>
              <p:cNvPr id="45" name="Oval 46"/>
              <p:cNvSpPr>
                <a:spLocks noChangeArrowheads="1"/>
              </p:cNvSpPr>
              <p:nvPr/>
            </p:nvSpPr>
            <p:spPr bwMode="auto">
              <a:xfrm>
                <a:off x="3975" y="5588"/>
                <a:ext cx="450" cy="453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Oval 47"/>
              <p:cNvSpPr>
                <a:spLocks noChangeArrowheads="1"/>
              </p:cNvSpPr>
              <p:nvPr/>
            </p:nvSpPr>
            <p:spPr bwMode="auto">
              <a:xfrm>
                <a:off x="3945" y="5558"/>
                <a:ext cx="510" cy="517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 Box 48"/>
              <p:cNvSpPr txBox="1">
                <a:spLocks noChangeArrowheads="1"/>
              </p:cNvSpPr>
              <p:nvPr/>
            </p:nvSpPr>
            <p:spPr bwMode="auto">
              <a:xfrm>
                <a:off x="3944" y="5601"/>
                <a:ext cx="510" cy="451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4</a:t>
                </a:r>
                <a:endPara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Text Box 49"/>
              <p:cNvSpPr txBox="1">
                <a:spLocks noChangeArrowheads="1"/>
              </p:cNvSpPr>
              <p:nvPr/>
            </p:nvSpPr>
            <p:spPr bwMode="auto">
              <a:xfrm>
                <a:off x="4351" y="5371"/>
                <a:ext cx="510" cy="451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99CC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⑵</a:t>
                </a:r>
                <a:endParaRPr lang="en-US" altLang="zh-CN" sz="20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3" name="Group 50"/>
            <p:cNvGrpSpPr/>
            <p:nvPr/>
          </p:nvGrpSpPr>
          <p:grpSpPr bwMode="auto">
            <a:xfrm>
              <a:off x="5631" y="5134"/>
              <a:ext cx="901" cy="705"/>
              <a:chOff x="3960" y="6174"/>
              <a:chExt cx="901" cy="705"/>
            </a:xfrm>
          </p:grpSpPr>
          <p:sp>
            <p:nvSpPr>
              <p:cNvPr id="41" name="Oval 51"/>
              <p:cNvSpPr>
                <a:spLocks noChangeArrowheads="1"/>
              </p:cNvSpPr>
              <p:nvPr/>
            </p:nvSpPr>
            <p:spPr bwMode="auto">
              <a:xfrm>
                <a:off x="4006" y="6392"/>
                <a:ext cx="450" cy="453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Oval 52"/>
              <p:cNvSpPr>
                <a:spLocks noChangeArrowheads="1"/>
              </p:cNvSpPr>
              <p:nvPr/>
            </p:nvSpPr>
            <p:spPr bwMode="auto">
              <a:xfrm>
                <a:off x="3976" y="6362"/>
                <a:ext cx="510" cy="517"/>
              </a:xfrm>
              <a:prstGeom prst="ellipse">
                <a:avLst/>
              </a:prstGeom>
              <a:noFill/>
              <a:ln w="2159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 Box 53"/>
              <p:cNvSpPr txBox="1">
                <a:spLocks noChangeArrowheads="1"/>
              </p:cNvSpPr>
              <p:nvPr/>
            </p:nvSpPr>
            <p:spPr bwMode="auto">
              <a:xfrm>
                <a:off x="3960" y="6408"/>
                <a:ext cx="510" cy="448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Text Box 54"/>
              <p:cNvSpPr txBox="1">
                <a:spLocks noChangeArrowheads="1"/>
              </p:cNvSpPr>
              <p:nvPr/>
            </p:nvSpPr>
            <p:spPr bwMode="auto">
              <a:xfrm>
                <a:off x="4350" y="6176"/>
                <a:ext cx="511" cy="448"/>
              </a:xfrm>
              <a:prstGeom prst="rect">
                <a:avLst/>
              </a:prstGeom>
              <a:noFill/>
              <a:ln w="21590">
                <a:noFill/>
                <a:miter lim="800000"/>
              </a:ln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99CC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⑷</a:t>
                </a:r>
                <a:endParaRPr lang="en-US" altLang="zh-CN" sz="20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" name="Line 55"/>
            <p:cNvSpPr>
              <a:spLocks noChangeShapeType="1"/>
            </p:cNvSpPr>
            <p:nvPr/>
          </p:nvSpPr>
          <p:spPr bwMode="auto">
            <a:xfrm>
              <a:off x="4657" y="4801"/>
              <a:ext cx="0" cy="51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Line 56"/>
            <p:cNvSpPr>
              <a:spLocks noChangeShapeType="1"/>
            </p:cNvSpPr>
            <p:nvPr/>
          </p:nvSpPr>
          <p:spPr bwMode="auto">
            <a:xfrm>
              <a:off x="3442" y="4792"/>
              <a:ext cx="0" cy="51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902" y="4813"/>
              <a:ext cx="0" cy="51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58"/>
            <p:cNvSpPr txBox="1">
              <a:spLocks noChangeArrowheads="1"/>
            </p:cNvSpPr>
            <p:nvPr/>
          </p:nvSpPr>
          <p:spPr bwMode="auto">
            <a:xfrm>
              <a:off x="6706" y="4765"/>
              <a:ext cx="405" cy="451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e</a:t>
              </a:r>
              <a:endPara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Line 59"/>
            <p:cNvSpPr>
              <a:spLocks noChangeShapeType="1"/>
            </p:cNvSpPr>
            <p:nvPr/>
          </p:nvSpPr>
          <p:spPr bwMode="auto">
            <a:xfrm>
              <a:off x="7099" y="4813"/>
              <a:ext cx="7" cy="48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3694" y="3556"/>
              <a:ext cx="737" cy="0"/>
            </a:xfrm>
            <a:prstGeom prst="line">
              <a:avLst/>
            </a:prstGeom>
            <a:noFill/>
            <a:ln w="2159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61"/>
            <p:cNvSpPr txBox="1">
              <a:spLocks noChangeArrowheads="1"/>
            </p:cNvSpPr>
            <p:nvPr/>
          </p:nvSpPr>
          <p:spPr bwMode="auto">
            <a:xfrm>
              <a:off x="5565" y="4716"/>
              <a:ext cx="405" cy="450"/>
            </a:xfrm>
            <a:prstGeom prst="rect">
              <a:avLst/>
            </a:prstGeom>
            <a:noFill/>
            <a:ln w="2159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d</a:t>
              </a:r>
              <a:endParaRPr lang="en-US" altLang="zh-CN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7104844" y="1857827"/>
            <a:ext cx="3283806" cy="230832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70167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G’[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cs typeface="+mn-cs"/>
              </a:rPr>
              <a:t>S’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]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：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(0)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latin typeface="+mn-ea"/>
                <a:cs typeface="+mn-cs"/>
              </a:rPr>
              <a:t>S’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uLnTx/>
                <a:uFillTx/>
                <a:latin typeface="+mn-ea"/>
                <a:cs typeface="+mn-cs"/>
              </a:rPr>
              <a:t>→S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(1)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S→aAcBe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(2)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A→b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(3)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A→Ab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70167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+mn-cs"/>
              </a:rPr>
              <a:t>(4) 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B→d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4" name="Text Box 71"/>
          <p:cNvSpPr txBox="1">
            <a:spLocks noChangeArrowheads="1"/>
          </p:cNvSpPr>
          <p:nvPr/>
        </p:nvSpPr>
        <p:spPr bwMode="auto">
          <a:xfrm>
            <a:off x="980903" y="5571215"/>
            <a:ext cx="137160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a</a:t>
            </a:r>
            <a:r>
              <a:rPr lang="en-US" altLang="zh-CN" sz="2400" b="1" dirty="0" err="1">
                <a:solidFill>
                  <a:srgbClr val="0694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b</a:t>
            </a: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bcde</a:t>
            </a:r>
            <a:endParaRPr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5" name="Text Box 72"/>
          <p:cNvSpPr txBox="1">
            <a:spLocks noChangeArrowheads="1"/>
          </p:cNvSpPr>
          <p:nvPr/>
        </p:nvSpPr>
        <p:spPr bwMode="auto">
          <a:xfrm>
            <a:off x="2174006" y="5580740"/>
            <a:ext cx="204776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  <a:sym typeface="Symbol" panose="05050102010706020507" pitchFamily="18" charset="2"/>
              </a:rPr>
              <a:t></a:t>
            </a: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a</a:t>
            </a:r>
            <a:r>
              <a:rPr lang="en-US" altLang="zh-CN" sz="2400" b="1" dirty="0" err="1">
                <a:solidFill>
                  <a:srgbClr val="0694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Ab</a:t>
            </a: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cde</a:t>
            </a:r>
            <a:endParaRPr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6" name="Text Box 73"/>
          <p:cNvSpPr txBox="1">
            <a:spLocks noChangeArrowheads="1"/>
          </p:cNvSpPr>
          <p:nvPr/>
        </p:nvSpPr>
        <p:spPr bwMode="auto">
          <a:xfrm>
            <a:off x="3667591" y="5593440"/>
            <a:ext cx="170035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  <a:sym typeface="Symbol" panose="05050102010706020507" pitchFamily="18" charset="2"/>
              </a:rPr>
              <a:t></a:t>
            </a: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aAc</a:t>
            </a:r>
            <a:r>
              <a:rPr lang="en-US" altLang="zh-CN" sz="2400" b="1" dirty="0" err="1">
                <a:solidFill>
                  <a:srgbClr val="0694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d</a:t>
            </a:r>
            <a:r>
              <a:rPr lang="en-US" altLang="zh-CN" sz="24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e</a:t>
            </a:r>
            <a:endParaRPr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7" name="Text Box 74"/>
          <p:cNvSpPr txBox="1">
            <a:spLocks noChangeArrowheads="1"/>
          </p:cNvSpPr>
          <p:nvPr/>
        </p:nvSpPr>
        <p:spPr bwMode="auto">
          <a:xfrm>
            <a:off x="4879199" y="5609315"/>
            <a:ext cx="1549200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  <a:sym typeface="Symbol" panose="05050102010706020507" pitchFamily="18" charset="2"/>
              </a:rPr>
              <a:t></a:t>
            </a:r>
            <a:r>
              <a:rPr lang="en-US" altLang="zh-CN" sz="2400" b="1" dirty="0" err="1">
                <a:solidFill>
                  <a:srgbClr val="06940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aAcBe</a:t>
            </a:r>
            <a:endParaRPr lang="en-US" altLang="zh-CN" sz="24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8" name="Text Box 75"/>
          <p:cNvSpPr txBox="1">
            <a:spLocks noChangeArrowheads="1"/>
          </p:cNvSpPr>
          <p:nvPr/>
        </p:nvSpPr>
        <p:spPr bwMode="auto">
          <a:xfrm>
            <a:off x="6291873" y="5628365"/>
            <a:ext cx="1348134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  <a:sym typeface="Symbol" panose="05050102010706020507" pitchFamily="18" charset="2"/>
              </a:rPr>
              <a:t></a:t>
            </a:r>
            <a:r>
              <a:rPr lang="en-US" altLang="zh-CN" sz="24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 S</a:t>
            </a:r>
            <a:endParaRPr lang="en-US" altLang="zh-CN" sz="2400" b="1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9873" cy="5637024"/>
          </a:xfrm>
        </p:spPr>
        <p:txBody>
          <a:bodyPr/>
          <a:lstStyle/>
          <a:p>
            <a:r>
              <a:rPr lang="en-US" altLang="zh-CN" dirty="0"/>
              <a:t>M(A→α)</a:t>
            </a:r>
            <a:r>
              <a:rPr lang="zh-CN" altLang="en-US" dirty="0"/>
              <a:t>的状态可以直接由</a:t>
            </a:r>
            <a:r>
              <a:rPr lang="en-US" altLang="zh-CN" dirty="0"/>
              <a:t>A→α</a:t>
            </a:r>
            <a:r>
              <a:rPr lang="zh-CN" altLang="en-US" dirty="0"/>
              <a:t>规则来命名</a:t>
            </a:r>
            <a:r>
              <a:rPr lang="en-US" altLang="zh-CN" dirty="0"/>
              <a:t>,</a:t>
            </a:r>
            <a:r>
              <a:rPr lang="zh-CN" altLang="en-US" dirty="0"/>
              <a:t>对于规则 ：</a:t>
            </a:r>
            <a:r>
              <a:rPr lang="en-US" altLang="zh-CN" dirty="0"/>
              <a:t>A→</a:t>
            </a:r>
            <a:r>
              <a:rPr lang="el-GR" altLang="zh-CN" dirty="0"/>
              <a:t>αβγ</a:t>
            </a:r>
            <a:r>
              <a:rPr lang="zh-CN" altLang="en-US" dirty="0"/>
              <a:t>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97"/>
          <p:cNvSpPr txBox="1">
            <a:spLocks noChangeArrowheads="1"/>
          </p:cNvSpPr>
          <p:nvPr/>
        </p:nvSpPr>
        <p:spPr bwMode="auto">
          <a:xfrm>
            <a:off x="2113012" y="2550690"/>
            <a:ext cx="1699167" cy="4126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A→•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αβγ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Box 190"/>
          <p:cNvSpPr txBox="1">
            <a:spLocks noChangeArrowheads="1"/>
          </p:cNvSpPr>
          <p:nvPr/>
        </p:nvSpPr>
        <p:spPr bwMode="auto">
          <a:xfrm>
            <a:off x="5603876" y="5116514"/>
            <a:ext cx="447675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0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Line 192"/>
          <p:cNvSpPr>
            <a:spLocks noChangeShapeType="1"/>
          </p:cNvSpPr>
          <p:nvPr/>
        </p:nvSpPr>
        <p:spPr bwMode="auto">
          <a:xfrm>
            <a:off x="5316538" y="5519738"/>
            <a:ext cx="819150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Box 193"/>
          <p:cNvSpPr txBox="1">
            <a:spLocks noChangeArrowheads="1"/>
          </p:cNvSpPr>
          <p:nvPr/>
        </p:nvSpPr>
        <p:spPr bwMode="auto">
          <a:xfrm>
            <a:off x="3977017" y="5117471"/>
            <a:ext cx="449262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endParaRPr lang="en-US" altLang="zh-CN" sz="20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Oval 194"/>
          <p:cNvSpPr>
            <a:spLocks noChangeArrowheads="1"/>
          </p:cNvSpPr>
          <p:nvPr/>
        </p:nvSpPr>
        <p:spPr bwMode="auto">
          <a:xfrm>
            <a:off x="2736851" y="5329238"/>
            <a:ext cx="1282700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A→·</a:t>
            </a:r>
            <a:r>
              <a:rPr lang="en-US" altLang="zh-CN" sz="16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Ab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 Box 195"/>
          <p:cNvSpPr txBox="1">
            <a:spLocks noChangeArrowheads="1"/>
          </p:cNvSpPr>
          <p:nvPr/>
        </p:nvSpPr>
        <p:spPr bwMode="auto">
          <a:xfrm>
            <a:off x="2345016" y="5340068"/>
            <a:ext cx="595313" cy="3540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Oval 196"/>
          <p:cNvSpPr>
            <a:spLocks noChangeArrowheads="1"/>
          </p:cNvSpPr>
          <p:nvPr/>
        </p:nvSpPr>
        <p:spPr bwMode="auto">
          <a:xfrm>
            <a:off x="4413251" y="5329238"/>
            <a:ext cx="1333501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A→A·b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2" name="Group 197"/>
          <p:cNvGrpSpPr/>
          <p:nvPr/>
        </p:nvGrpSpPr>
        <p:grpSpPr bwMode="auto">
          <a:xfrm>
            <a:off x="6124575" y="5302251"/>
            <a:ext cx="1294176" cy="460375"/>
            <a:chOff x="3930" y="8067"/>
            <a:chExt cx="530" cy="517"/>
          </a:xfrm>
        </p:grpSpPr>
        <p:sp>
          <p:nvSpPr>
            <p:cNvPr id="13" name="Oval 198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Oval 199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Text Box 200"/>
            <p:cNvSpPr txBox="1">
              <a:spLocks noChangeArrowheads="1"/>
            </p:cNvSpPr>
            <p:nvPr/>
          </p:nvSpPr>
          <p:spPr bwMode="auto">
            <a:xfrm>
              <a:off x="3965" y="8095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A→Ab·</a:t>
              </a:r>
              <a:endParaRPr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201"/>
          <p:cNvGrpSpPr/>
          <p:nvPr/>
        </p:nvGrpSpPr>
        <p:grpSpPr bwMode="auto">
          <a:xfrm>
            <a:off x="2435225" y="4089401"/>
            <a:ext cx="3544888" cy="593725"/>
            <a:chOff x="810" y="2037"/>
            <a:chExt cx="2233" cy="374"/>
          </a:xfrm>
        </p:grpSpPr>
        <p:sp>
          <p:nvSpPr>
            <p:cNvPr id="17" name="Text Box 202"/>
            <p:cNvSpPr txBox="1">
              <a:spLocks noChangeArrowheads="1"/>
            </p:cNvSpPr>
            <p:nvPr/>
          </p:nvSpPr>
          <p:spPr bwMode="auto">
            <a:xfrm>
              <a:off x="2108" y="2048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8" name="Group 203"/>
            <p:cNvGrpSpPr/>
            <p:nvPr/>
          </p:nvGrpSpPr>
          <p:grpSpPr bwMode="auto">
            <a:xfrm>
              <a:off x="1742" y="2140"/>
              <a:ext cx="303" cy="255"/>
              <a:chOff x="3274" y="10623"/>
              <a:chExt cx="510" cy="453"/>
            </a:xfrm>
          </p:grpSpPr>
          <p:sp>
            <p:nvSpPr>
              <p:cNvPr id="30" name="Oval 204"/>
              <p:cNvSpPr>
                <a:spLocks noChangeArrowheads="1"/>
              </p:cNvSpPr>
              <p:nvPr/>
            </p:nvSpPr>
            <p:spPr bwMode="auto">
              <a:xfrm>
                <a:off x="3319" y="1062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Text Box 205"/>
              <p:cNvSpPr txBox="1">
                <a:spLocks noChangeArrowheads="1"/>
              </p:cNvSpPr>
              <p:nvPr/>
            </p:nvSpPr>
            <p:spPr bwMode="auto">
              <a:xfrm>
                <a:off x="3274" y="10627"/>
                <a:ext cx="510" cy="449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9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206"/>
            <p:cNvGrpSpPr/>
            <p:nvPr/>
          </p:nvGrpSpPr>
          <p:grpSpPr bwMode="auto">
            <a:xfrm>
              <a:off x="810" y="2125"/>
              <a:ext cx="506" cy="270"/>
              <a:chOff x="2355" y="9852"/>
              <a:chExt cx="854" cy="480"/>
            </a:xfrm>
          </p:grpSpPr>
          <p:sp>
            <p:nvSpPr>
              <p:cNvPr id="27" name="Oval 207"/>
              <p:cNvSpPr>
                <a:spLocks noChangeArrowheads="1"/>
              </p:cNvSpPr>
              <p:nvPr/>
            </p:nvSpPr>
            <p:spPr bwMode="auto">
              <a:xfrm>
                <a:off x="2759" y="9873"/>
                <a:ext cx="450" cy="45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Text Box 208"/>
              <p:cNvSpPr txBox="1">
                <a:spLocks noChangeArrowheads="1"/>
              </p:cNvSpPr>
              <p:nvPr/>
            </p:nvSpPr>
            <p:spPr bwMode="auto">
              <a:xfrm>
                <a:off x="2774" y="9882"/>
                <a:ext cx="405" cy="45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endPara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Text Box 209"/>
              <p:cNvSpPr txBox="1">
                <a:spLocks noChangeArrowheads="1"/>
              </p:cNvSpPr>
              <p:nvPr/>
            </p:nvSpPr>
            <p:spPr bwMode="auto">
              <a:xfrm>
                <a:off x="2355" y="9852"/>
                <a:ext cx="537" cy="396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/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rgbClr val="80808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:endParaRPr lang="en-US" altLang="zh-CN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Oval 210"/>
            <p:cNvSpPr>
              <a:spLocks noChangeArrowheads="1"/>
            </p:cNvSpPr>
            <p:nvPr/>
          </p:nvSpPr>
          <p:spPr bwMode="auto">
            <a:xfrm>
              <a:off x="2519" y="2138"/>
              <a:ext cx="267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Oval 211"/>
            <p:cNvSpPr>
              <a:spLocks noChangeArrowheads="1"/>
            </p:cNvSpPr>
            <p:nvPr/>
          </p:nvSpPr>
          <p:spPr bwMode="auto">
            <a:xfrm>
              <a:off x="2501" y="2121"/>
              <a:ext cx="303" cy="29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212"/>
            <p:cNvSpPr txBox="1">
              <a:spLocks noChangeArrowheads="1"/>
            </p:cNvSpPr>
            <p:nvPr/>
          </p:nvSpPr>
          <p:spPr bwMode="auto">
            <a:xfrm>
              <a:off x="2502" y="2144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10</a:t>
              </a:r>
              <a:endPara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Line 213"/>
            <p:cNvSpPr>
              <a:spLocks noChangeShapeType="1"/>
            </p:cNvSpPr>
            <p:nvPr/>
          </p:nvSpPr>
          <p:spPr bwMode="auto">
            <a:xfrm>
              <a:off x="1335" y="2278"/>
              <a:ext cx="437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Line 214"/>
            <p:cNvSpPr>
              <a:spLocks noChangeShapeType="1"/>
            </p:cNvSpPr>
            <p:nvPr/>
          </p:nvSpPr>
          <p:spPr bwMode="auto">
            <a:xfrm>
              <a:off x="2054" y="2282"/>
              <a:ext cx="438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Text Box 215"/>
            <p:cNvSpPr txBox="1">
              <a:spLocks noChangeArrowheads="1"/>
            </p:cNvSpPr>
            <p:nvPr/>
          </p:nvSpPr>
          <p:spPr bwMode="auto">
            <a:xfrm>
              <a:off x="1406" y="2060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  <a:endPara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 Box 216"/>
            <p:cNvSpPr txBox="1">
              <a:spLocks noChangeArrowheads="1"/>
            </p:cNvSpPr>
            <p:nvPr/>
          </p:nvSpPr>
          <p:spPr bwMode="auto">
            <a:xfrm>
              <a:off x="2740" y="2037"/>
              <a:ext cx="303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99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⑶</a:t>
              </a:r>
              <a:endParaRPr lang="en-US" altLang="zh-CN" sz="1600" b="1">
                <a:solidFill>
                  <a:srgbClr val="99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2" name="Text Box 97"/>
          <p:cNvSpPr txBox="1">
            <a:spLocks noChangeArrowheads="1"/>
          </p:cNvSpPr>
          <p:nvPr/>
        </p:nvSpPr>
        <p:spPr bwMode="auto">
          <a:xfrm>
            <a:off x="2469193" y="3635933"/>
            <a:ext cx="1204912" cy="4126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A→Ab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4048792" y="2546105"/>
            <a:ext cx="1826546" cy="4126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α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βγ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Text Box 97"/>
          <p:cNvSpPr txBox="1">
            <a:spLocks noChangeArrowheads="1"/>
          </p:cNvSpPr>
          <p:nvPr/>
        </p:nvSpPr>
        <p:spPr bwMode="auto">
          <a:xfrm>
            <a:off x="5973142" y="2523188"/>
            <a:ext cx="1826545" cy="4126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αβ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Text Box 97"/>
          <p:cNvSpPr txBox="1">
            <a:spLocks noChangeArrowheads="1"/>
          </p:cNvSpPr>
          <p:nvPr/>
        </p:nvSpPr>
        <p:spPr bwMode="auto">
          <a:xfrm>
            <a:off x="8036301" y="2484952"/>
            <a:ext cx="1627508" cy="4126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αβγ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057400" y="2501266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3954506" y="2496932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5888172" y="2465621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8035942" y="2463398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40" name="直接箭头连接符 39"/>
          <p:cNvCxnSpPr>
            <a:stCxn id="9" idx="6"/>
            <a:endCxn id="11" idx="2"/>
          </p:cNvCxnSpPr>
          <p:nvPr/>
        </p:nvCxnSpPr>
        <p:spPr bwMode="auto">
          <a:xfrm>
            <a:off x="4019552" y="5531644"/>
            <a:ext cx="3936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椭圆 40"/>
          <p:cNvSpPr/>
          <p:nvPr/>
        </p:nvSpPr>
        <p:spPr bwMode="auto">
          <a:xfrm>
            <a:off x="8015068" y="2439786"/>
            <a:ext cx="1584960" cy="57346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42" name="直接箭头连接符 41"/>
          <p:cNvCxnSpPr>
            <a:stCxn id="36" idx="6"/>
            <a:endCxn id="37" idx="2"/>
          </p:cNvCxnSpPr>
          <p:nvPr/>
        </p:nvCxnSpPr>
        <p:spPr bwMode="auto">
          <a:xfrm flipV="1">
            <a:off x="3581400" y="2756231"/>
            <a:ext cx="373106" cy="433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>
            <a:stCxn id="37" idx="6"/>
            <a:endCxn id="33" idx="3"/>
          </p:cNvCxnSpPr>
          <p:nvPr/>
        </p:nvCxnSpPr>
        <p:spPr bwMode="auto">
          <a:xfrm flipV="1">
            <a:off x="5478506" y="2752411"/>
            <a:ext cx="396832" cy="382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>
            <a:stCxn id="38" idx="6"/>
            <a:endCxn id="41" idx="2"/>
          </p:cNvCxnSpPr>
          <p:nvPr/>
        </p:nvCxnSpPr>
        <p:spPr bwMode="auto">
          <a:xfrm>
            <a:off x="7412172" y="2724920"/>
            <a:ext cx="602896" cy="16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文本框 44"/>
          <p:cNvSpPr txBox="1"/>
          <p:nvPr/>
        </p:nvSpPr>
        <p:spPr>
          <a:xfrm>
            <a:off x="3517874" y="2383078"/>
            <a:ext cx="455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α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83910" y="2326333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β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495044" y="2342231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 panose="02010600030101010101" pitchFamily="2" charset="-122"/>
              </a:rPr>
              <a:t>γ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293982" y="165729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</a:rPr>
              <a:t>项目</a:t>
            </a:r>
            <a:endParaRPr lang="zh-C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cxnSp>
        <p:nvCxnSpPr>
          <p:cNvPr id="49" name="直接箭头连接符 48"/>
          <p:cNvCxnSpPr>
            <a:stCxn id="48" idx="2"/>
            <a:endCxn id="36" idx="0"/>
          </p:cNvCxnSpPr>
          <p:nvPr/>
        </p:nvCxnSpPr>
        <p:spPr bwMode="auto">
          <a:xfrm flipH="1">
            <a:off x="2819400" y="2118955"/>
            <a:ext cx="3260214" cy="38231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>
            <a:stCxn id="48" idx="2"/>
            <a:endCxn id="37" idx="0"/>
          </p:cNvCxnSpPr>
          <p:nvPr/>
        </p:nvCxnSpPr>
        <p:spPr bwMode="auto">
          <a:xfrm flipH="1">
            <a:off x="4716506" y="2118955"/>
            <a:ext cx="1363108" cy="37797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>
            <a:stCxn id="48" idx="2"/>
            <a:endCxn id="38" idx="0"/>
          </p:cNvCxnSpPr>
          <p:nvPr/>
        </p:nvCxnSpPr>
        <p:spPr bwMode="auto">
          <a:xfrm>
            <a:off x="6079614" y="2118955"/>
            <a:ext cx="570558" cy="34666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48" idx="2"/>
            <a:endCxn id="39" idx="0"/>
          </p:cNvCxnSpPr>
          <p:nvPr/>
        </p:nvCxnSpPr>
        <p:spPr bwMode="auto">
          <a:xfrm>
            <a:off x="6079614" y="2118955"/>
            <a:ext cx="2718328" cy="3444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Group 114"/>
          <p:cNvGraphicFramePr>
            <a:graphicFrameLocks noGrp="1"/>
          </p:cNvGraphicFramePr>
          <p:nvPr/>
        </p:nvGraphicFramePr>
        <p:xfrm>
          <a:off x="7931045" y="3744716"/>
          <a:ext cx="2133600" cy="1920240"/>
        </p:xfrm>
        <a:graphic>
          <a:graphicData uri="http://schemas.openxmlformats.org/drawingml/2006/table">
            <a:tbl>
              <a:tblPr/>
              <a:tblGrid>
                <a:gridCol w="2133600"/>
              </a:tblGrid>
              <a:tr h="4905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G’[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ea"/>
                          <a:ea typeface="+mn-ea"/>
                        </a:rPr>
                        <a:t>S’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：</a:t>
                      </a:r>
                      <a:endParaRPr kumimoji="1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(0)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ea"/>
                          <a:ea typeface="+mn-ea"/>
                        </a:rPr>
                        <a:t>S’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ea"/>
                          <a:ea typeface="+mn-ea"/>
                        </a:rPr>
                        <a:t>→S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S→aAcBe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A→b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(3)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A→Ab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(4)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B→d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重命名识别活前缀的</a:t>
            </a:r>
            <a:r>
              <a:rPr lang="en-US" altLang="zh-CN" dirty="0"/>
              <a:t>NFA: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Line 124"/>
          <p:cNvSpPr>
            <a:spLocks noChangeShapeType="1"/>
          </p:cNvSpPr>
          <p:nvPr/>
        </p:nvSpPr>
        <p:spPr bwMode="auto">
          <a:xfrm flipV="1">
            <a:off x="4135821" y="2993244"/>
            <a:ext cx="1816101" cy="9139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6115915" y="4987936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Line 24"/>
          <p:cNvSpPr>
            <a:spLocks noChangeShapeType="1"/>
          </p:cNvSpPr>
          <p:nvPr/>
        </p:nvSpPr>
        <p:spPr bwMode="auto">
          <a:xfrm>
            <a:off x="2953133" y="2358243"/>
            <a:ext cx="0" cy="455613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586421" y="2291567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Group 26"/>
          <p:cNvGrpSpPr/>
          <p:nvPr/>
        </p:nvGrpSpPr>
        <p:grpSpPr bwMode="auto">
          <a:xfrm>
            <a:off x="1892683" y="3126592"/>
            <a:ext cx="2387600" cy="1397000"/>
            <a:chOff x="685" y="1798"/>
            <a:chExt cx="1124" cy="880"/>
          </a:xfrm>
        </p:grpSpPr>
        <p:sp>
          <p:nvSpPr>
            <p:cNvPr id="10" name="Arc 27"/>
            <p:cNvSpPr/>
            <p:nvPr/>
          </p:nvSpPr>
          <p:spPr bwMode="auto">
            <a:xfrm flipH="1">
              <a:off x="811" y="1798"/>
              <a:ext cx="961" cy="880"/>
            </a:xfrm>
            <a:custGeom>
              <a:avLst/>
              <a:gdLst>
                <a:gd name="T0" fmla="*/ 0 w 21600"/>
                <a:gd name="T1" fmla="*/ 0 h 37133"/>
                <a:gd name="T2" fmla="*/ 0 w 21600"/>
                <a:gd name="T3" fmla="*/ 0 h 37133"/>
                <a:gd name="T4" fmla="*/ 0 w 21600"/>
                <a:gd name="T5" fmla="*/ 0 h 3713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133"/>
                <a:gd name="T11" fmla="*/ 21600 w 21600"/>
                <a:gd name="T12" fmla="*/ 37133 h 37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13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</a:path>
                <a:path w="21600" h="3713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Arc 28"/>
            <p:cNvSpPr/>
            <p:nvPr/>
          </p:nvSpPr>
          <p:spPr bwMode="auto">
            <a:xfrm rot="10630051" flipV="1">
              <a:off x="1214" y="1849"/>
              <a:ext cx="595" cy="475"/>
            </a:xfrm>
            <a:custGeom>
              <a:avLst/>
              <a:gdLst>
                <a:gd name="T0" fmla="*/ 0 w 19126"/>
                <a:gd name="T1" fmla="*/ 0 h 21600"/>
                <a:gd name="T2" fmla="*/ 0 w 19126"/>
                <a:gd name="T3" fmla="*/ 0 h 21600"/>
                <a:gd name="T4" fmla="*/ 0 w 19126"/>
                <a:gd name="T5" fmla="*/ 0 h 21600"/>
                <a:gd name="T6" fmla="*/ 0 60000 65536"/>
                <a:gd name="T7" fmla="*/ 0 60000 65536"/>
                <a:gd name="T8" fmla="*/ 0 60000 65536"/>
                <a:gd name="T9" fmla="*/ 0 w 19126"/>
                <a:gd name="T10" fmla="*/ 0 h 21600"/>
                <a:gd name="T11" fmla="*/ 19126 w 191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26" h="21600" fill="none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</a:path>
                <a:path w="19126" h="21600" stroke="0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Arc 29"/>
            <p:cNvSpPr/>
            <p:nvPr/>
          </p:nvSpPr>
          <p:spPr bwMode="auto">
            <a:xfrm>
              <a:off x="1246" y="2285"/>
              <a:ext cx="263" cy="2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</a:path>
                <a:path w="43200" h="43200" stroke="0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>
              <a:off x="1183" y="2391"/>
              <a:ext cx="0" cy="287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 Box 31"/>
            <p:cNvSpPr txBox="1">
              <a:spLocks noChangeArrowheads="1"/>
            </p:cNvSpPr>
            <p:nvPr/>
          </p:nvSpPr>
          <p:spPr bwMode="auto">
            <a:xfrm>
              <a:off x="685" y="1916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341" y="1874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FF"/>
                  </a:solidFill>
                  <a:latin typeface="宋体" panose="02010600030101010101" pitchFamily="2" charset="-122"/>
                </a:rPr>
                <a:t>ε</a:t>
              </a:r>
              <a:endParaRPr lang="en-US" altLang="zh-CN" sz="20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1415" y="2352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 Box 34"/>
            <p:cNvSpPr txBox="1">
              <a:spLocks noChangeArrowheads="1"/>
            </p:cNvSpPr>
            <p:nvPr/>
          </p:nvSpPr>
          <p:spPr bwMode="auto">
            <a:xfrm>
              <a:off x="988" y="2354"/>
              <a:ext cx="241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3632583" y="2578906"/>
            <a:ext cx="449262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 Box 41"/>
          <p:cNvSpPr txBox="1">
            <a:spLocks noChangeArrowheads="1"/>
          </p:cNvSpPr>
          <p:nvPr/>
        </p:nvSpPr>
        <p:spPr bwMode="auto">
          <a:xfrm>
            <a:off x="8744334" y="4164817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Oval 43"/>
          <p:cNvSpPr>
            <a:spLocks noChangeArrowheads="1"/>
          </p:cNvSpPr>
          <p:nvPr/>
        </p:nvSpPr>
        <p:spPr bwMode="auto">
          <a:xfrm>
            <a:off x="1989520" y="2802743"/>
            <a:ext cx="17526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</a:rPr>
              <a:t>S→·</a:t>
            </a: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aAcBe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45"/>
          <p:cNvSpPr txBox="1">
            <a:spLocks noChangeArrowheads="1"/>
          </p:cNvSpPr>
          <p:nvPr/>
        </p:nvSpPr>
        <p:spPr bwMode="auto">
          <a:xfrm>
            <a:off x="1606458" y="2849573"/>
            <a:ext cx="595312" cy="35401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5631246" y="2580492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 Box 66"/>
          <p:cNvSpPr txBox="1">
            <a:spLocks noChangeArrowheads="1"/>
          </p:cNvSpPr>
          <p:nvPr/>
        </p:nvSpPr>
        <p:spPr bwMode="auto">
          <a:xfrm>
            <a:off x="8744333" y="3299631"/>
            <a:ext cx="450850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 Box 69"/>
          <p:cNvSpPr txBox="1">
            <a:spLocks noChangeArrowheads="1"/>
          </p:cNvSpPr>
          <p:nvPr/>
        </p:nvSpPr>
        <p:spPr bwMode="auto">
          <a:xfrm>
            <a:off x="5275646" y="3575856"/>
            <a:ext cx="447675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Line 80"/>
          <p:cNvSpPr>
            <a:spLocks noChangeShapeType="1"/>
          </p:cNvSpPr>
          <p:nvPr/>
        </p:nvSpPr>
        <p:spPr bwMode="auto">
          <a:xfrm>
            <a:off x="3221719" y="3886628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Line 81"/>
          <p:cNvSpPr>
            <a:spLocks noChangeShapeType="1"/>
          </p:cNvSpPr>
          <p:nvPr/>
        </p:nvSpPr>
        <p:spPr bwMode="auto">
          <a:xfrm>
            <a:off x="4856545" y="3877480"/>
            <a:ext cx="819150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 Box 82"/>
          <p:cNvSpPr txBox="1">
            <a:spLocks noChangeArrowheads="1"/>
          </p:cNvSpPr>
          <p:nvPr/>
        </p:nvSpPr>
        <p:spPr bwMode="auto">
          <a:xfrm>
            <a:off x="3615121" y="3631417"/>
            <a:ext cx="449263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 Box 85"/>
          <p:cNvSpPr txBox="1">
            <a:spLocks noChangeArrowheads="1"/>
          </p:cNvSpPr>
          <p:nvPr/>
        </p:nvSpPr>
        <p:spPr bwMode="auto">
          <a:xfrm>
            <a:off x="3615121" y="4380717"/>
            <a:ext cx="449263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 Box 88"/>
          <p:cNvSpPr txBox="1">
            <a:spLocks noChangeArrowheads="1"/>
          </p:cNvSpPr>
          <p:nvPr/>
        </p:nvSpPr>
        <p:spPr bwMode="auto">
          <a:xfrm>
            <a:off x="2024516" y="4479934"/>
            <a:ext cx="593725" cy="35401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30" name="Line 92"/>
          <p:cNvSpPr>
            <a:spLocks noChangeShapeType="1"/>
          </p:cNvSpPr>
          <p:nvPr/>
        </p:nvSpPr>
        <p:spPr bwMode="auto">
          <a:xfrm>
            <a:off x="3299209" y="4731555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Box 96"/>
          <p:cNvSpPr txBox="1">
            <a:spLocks noChangeArrowheads="1"/>
          </p:cNvSpPr>
          <p:nvPr/>
        </p:nvSpPr>
        <p:spPr bwMode="auto">
          <a:xfrm>
            <a:off x="3637346" y="5061756"/>
            <a:ext cx="447675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Text Box 99"/>
          <p:cNvSpPr txBox="1">
            <a:spLocks noChangeArrowheads="1"/>
          </p:cNvSpPr>
          <p:nvPr/>
        </p:nvSpPr>
        <p:spPr bwMode="auto">
          <a:xfrm>
            <a:off x="2043884" y="5222089"/>
            <a:ext cx="595312" cy="3540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80808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endParaRPr lang="en-US" altLang="zh-CN" sz="16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33" name="Line 103"/>
          <p:cNvSpPr>
            <a:spLocks noChangeShapeType="1"/>
          </p:cNvSpPr>
          <p:nvPr/>
        </p:nvSpPr>
        <p:spPr bwMode="auto">
          <a:xfrm>
            <a:off x="3319846" y="5441167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 Box 106"/>
          <p:cNvSpPr txBox="1">
            <a:spLocks noChangeArrowheads="1"/>
          </p:cNvSpPr>
          <p:nvPr/>
        </p:nvSpPr>
        <p:spPr bwMode="auto">
          <a:xfrm>
            <a:off x="3616709" y="1745467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Oval 107"/>
          <p:cNvSpPr>
            <a:spLocks noChangeArrowheads="1"/>
          </p:cNvSpPr>
          <p:nvPr/>
        </p:nvSpPr>
        <p:spPr bwMode="auto">
          <a:xfrm>
            <a:off x="2264159" y="1924855"/>
            <a:ext cx="1368425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S′→·S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Group 109"/>
          <p:cNvGrpSpPr/>
          <p:nvPr/>
        </p:nvGrpSpPr>
        <p:grpSpPr bwMode="auto">
          <a:xfrm>
            <a:off x="4080259" y="1928031"/>
            <a:ext cx="1279525" cy="460375"/>
            <a:chOff x="3930" y="8067"/>
            <a:chExt cx="524" cy="517"/>
          </a:xfrm>
        </p:grpSpPr>
        <p:sp>
          <p:nvSpPr>
            <p:cNvPr id="37" name="Oval 11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Oval 11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 Box 11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</a:rPr>
                <a:t>S′→S·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0" name="Text Box 113"/>
          <p:cNvSpPr txBox="1">
            <a:spLocks noChangeArrowheads="1"/>
          </p:cNvSpPr>
          <p:nvPr/>
        </p:nvSpPr>
        <p:spPr bwMode="auto">
          <a:xfrm>
            <a:off x="1687896" y="1905805"/>
            <a:ext cx="595313" cy="3540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Line 115"/>
          <p:cNvSpPr>
            <a:spLocks noChangeShapeType="1"/>
          </p:cNvSpPr>
          <p:nvPr/>
        </p:nvSpPr>
        <p:spPr bwMode="auto">
          <a:xfrm flipV="1">
            <a:off x="3632583" y="2139167"/>
            <a:ext cx="461962" cy="7938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Oval 121"/>
          <p:cNvSpPr>
            <a:spLocks noChangeArrowheads="1"/>
          </p:cNvSpPr>
          <p:nvPr/>
        </p:nvSpPr>
        <p:spPr bwMode="auto">
          <a:xfrm>
            <a:off x="3970721" y="2796393"/>
            <a:ext cx="1752599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S→a·AcBe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Oval 122"/>
          <p:cNvSpPr>
            <a:spLocks noChangeArrowheads="1"/>
          </p:cNvSpPr>
          <p:nvPr/>
        </p:nvSpPr>
        <p:spPr bwMode="auto">
          <a:xfrm>
            <a:off x="7952170" y="2796393"/>
            <a:ext cx="188595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S→aAc·Be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4" name="Oval 123"/>
          <p:cNvSpPr>
            <a:spLocks noChangeArrowheads="1"/>
          </p:cNvSpPr>
          <p:nvPr/>
        </p:nvSpPr>
        <p:spPr bwMode="auto">
          <a:xfrm>
            <a:off x="5951920" y="2796393"/>
            <a:ext cx="17526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S→aA·cBe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" name="Line 124"/>
          <p:cNvSpPr>
            <a:spLocks noChangeShapeType="1"/>
          </p:cNvSpPr>
          <p:nvPr/>
        </p:nvSpPr>
        <p:spPr bwMode="auto">
          <a:xfrm>
            <a:off x="3742120" y="2993242"/>
            <a:ext cx="228601" cy="1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Oval 126"/>
          <p:cNvSpPr>
            <a:spLocks noChangeArrowheads="1"/>
          </p:cNvSpPr>
          <p:nvPr/>
        </p:nvSpPr>
        <p:spPr bwMode="auto">
          <a:xfrm>
            <a:off x="7953758" y="3659993"/>
            <a:ext cx="1731962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S→aAcB·e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47" name="Group 127"/>
          <p:cNvGrpSpPr/>
          <p:nvPr/>
        </p:nvGrpSpPr>
        <p:grpSpPr bwMode="auto">
          <a:xfrm>
            <a:off x="7952170" y="4523593"/>
            <a:ext cx="1582738" cy="460375"/>
            <a:chOff x="3930" y="8067"/>
            <a:chExt cx="524" cy="517"/>
          </a:xfrm>
        </p:grpSpPr>
        <p:sp>
          <p:nvSpPr>
            <p:cNvPr id="48" name="Oval 128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Oval 129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Text Box 130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</a:rPr>
                <a:t>S→aAcBe·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1" name="Text Box 131"/>
          <p:cNvSpPr txBox="1">
            <a:spLocks noChangeArrowheads="1"/>
          </p:cNvSpPr>
          <p:nvPr/>
        </p:nvSpPr>
        <p:spPr bwMode="auto">
          <a:xfrm>
            <a:off x="7574346" y="2580492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Line 132"/>
          <p:cNvSpPr>
            <a:spLocks noChangeShapeType="1"/>
          </p:cNvSpPr>
          <p:nvPr/>
        </p:nvSpPr>
        <p:spPr bwMode="auto">
          <a:xfrm>
            <a:off x="7704520" y="2993242"/>
            <a:ext cx="276225" cy="1111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Line 134"/>
          <p:cNvSpPr>
            <a:spLocks noChangeShapeType="1"/>
          </p:cNvSpPr>
          <p:nvPr/>
        </p:nvSpPr>
        <p:spPr bwMode="auto">
          <a:xfrm>
            <a:off x="8744333" y="3204380"/>
            <a:ext cx="0" cy="4556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Line 135"/>
          <p:cNvSpPr>
            <a:spLocks noChangeShapeType="1"/>
          </p:cNvSpPr>
          <p:nvPr/>
        </p:nvSpPr>
        <p:spPr bwMode="auto">
          <a:xfrm>
            <a:off x="8744333" y="4091793"/>
            <a:ext cx="0" cy="455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Oval 136"/>
          <p:cNvSpPr>
            <a:spLocks noChangeArrowheads="1"/>
          </p:cNvSpPr>
          <p:nvPr/>
        </p:nvSpPr>
        <p:spPr bwMode="auto">
          <a:xfrm>
            <a:off x="2294320" y="3686980"/>
            <a:ext cx="1265238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</a:rPr>
              <a:t>A→·</a:t>
            </a: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 Box 137"/>
          <p:cNvSpPr txBox="1">
            <a:spLocks noChangeArrowheads="1"/>
          </p:cNvSpPr>
          <p:nvPr/>
        </p:nvSpPr>
        <p:spPr bwMode="auto">
          <a:xfrm>
            <a:off x="1759333" y="3667930"/>
            <a:ext cx="595312" cy="3540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7" name="Oval 138"/>
          <p:cNvSpPr>
            <a:spLocks noChangeArrowheads="1"/>
          </p:cNvSpPr>
          <p:nvPr/>
        </p:nvSpPr>
        <p:spPr bwMode="auto">
          <a:xfrm>
            <a:off x="4046921" y="3686980"/>
            <a:ext cx="1312863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</a:rPr>
              <a:t>A→A·b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58" name="Group 139"/>
          <p:cNvGrpSpPr/>
          <p:nvPr/>
        </p:nvGrpSpPr>
        <p:grpSpPr bwMode="auto">
          <a:xfrm>
            <a:off x="5664584" y="3659993"/>
            <a:ext cx="1279525" cy="460375"/>
            <a:chOff x="3930" y="8067"/>
            <a:chExt cx="524" cy="517"/>
          </a:xfrm>
        </p:grpSpPr>
        <p:sp>
          <p:nvSpPr>
            <p:cNvPr id="59" name="Oval 14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Oval 14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Text Box 14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</a:rPr>
                <a:t>A→Ab·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2" name="Oval 143"/>
          <p:cNvSpPr>
            <a:spLocks noChangeArrowheads="1"/>
          </p:cNvSpPr>
          <p:nvPr/>
        </p:nvSpPr>
        <p:spPr bwMode="auto">
          <a:xfrm>
            <a:off x="2480058" y="4522005"/>
            <a:ext cx="1079500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</a:rPr>
              <a:t>A→·b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3" name="Group 144"/>
          <p:cNvGrpSpPr/>
          <p:nvPr/>
        </p:nvGrpSpPr>
        <p:grpSpPr bwMode="auto">
          <a:xfrm>
            <a:off x="4080259" y="4495018"/>
            <a:ext cx="1279525" cy="460375"/>
            <a:chOff x="3930" y="8067"/>
            <a:chExt cx="524" cy="517"/>
          </a:xfrm>
        </p:grpSpPr>
        <p:sp>
          <p:nvSpPr>
            <p:cNvPr id="64" name="Oval 145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Oval 146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 Box 147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</a:rPr>
                <a:t>A→b·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7" name="Oval 148"/>
          <p:cNvSpPr>
            <a:spLocks noChangeArrowheads="1"/>
          </p:cNvSpPr>
          <p:nvPr/>
        </p:nvSpPr>
        <p:spPr bwMode="auto">
          <a:xfrm>
            <a:off x="2480058" y="5199868"/>
            <a:ext cx="10795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</a:rPr>
              <a:t>B→·d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8" name="Group 149"/>
          <p:cNvGrpSpPr/>
          <p:nvPr/>
        </p:nvGrpSpPr>
        <p:grpSpPr bwMode="auto">
          <a:xfrm>
            <a:off x="4080259" y="5172881"/>
            <a:ext cx="1279525" cy="460375"/>
            <a:chOff x="3930" y="8067"/>
            <a:chExt cx="524" cy="517"/>
          </a:xfrm>
        </p:grpSpPr>
        <p:sp>
          <p:nvSpPr>
            <p:cNvPr id="69" name="Oval 15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Oval 15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 Box 15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</a:rPr>
                <a:t>B→d·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重命名识别活前缀的</a:t>
            </a:r>
            <a:r>
              <a:rPr lang="en-US" altLang="zh-CN" dirty="0"/>
              <a:t>NFA-&gt;DFA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Line 124"/>
          <p:cNvSpPr>
            <a:spLocks noChangeShapeType="1"/>
          </p:cNvSpPr>
          <p:nvPr/>
        </p:nvSpPr>
        <p:spPr bwMode="auto">
          <a:xfrm flipV="1">
            <a:off x="2928591" y="2693987"/>
            <a:ext cx="1859576" cy="4379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Line 124"/>
          <p:cNvSpPr>
            <a:spLocks noChangeShapeType="1"/>
          </p:cNvSpPr>
          <p:nvPr/>
        </p:nvSpPr>
        <p:spPr bwMode="auto">
          <a:xfrm>
            <a:off x="2274830" y="2689223"/>
            <a:ext cx="532136" cy="476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89907" y="2121053"/>
            <a:ext cx="5279922" cy="3154873"/>
            <a:chOff x="1761616" y="2121054"/>
            <a:chExt cx="5279922" cy="3154873"/>
          </a:xfrm>
        </p:grpSpPr>
        <p:sp>
          <p:nvSpPr>
            <p:cNvPr id="8" name="Arc 21"/>
            <p:cNvSpPr/>
            <p:nvPr/>
          </p:nvSpPr>
          <p:spPr bwMode="auto">
            <a:xfrm rot="19480810" flipV="1">
              <a:off x="1761616" y="2121054"/>
              <a:ext cx="5279922" cy="3154873"/>
            </a:xfrm>
            <a:custGeom>
              <a:avLst/>
              <a:gdLst>
                <a:gd name="T0" fmla="*/ 0 w 32991"/>
                <a:gd name="T1" fmla="*/ 2147483647 h 21600"/>
                <a:gd name="T2" fmla="*/ 2147483647 w 32991"/>
                <a:gd name="T3" fmla="*/ 2147483647 h 21600"/>
                <a:gd name="T4" fmla="*/ 2147483647 w 32991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32991"/>
                <a:gd name="T10" fmla="*/ 0 h 21600"/>
                <a:gd name="T11" fmla="*/ 32991 w 3299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991" h="21600" fill="none" extrusionOk="0">
                  <a:moveTo>
                    <a:pt x="-1" y="10117"/>
                  </a:moveTo>
                  <a:cubicBezTo>
                    <a:pt x="3950" y="3821"/>
                    <a:pt x="10861" y="-1"/>
                    <a:pt x="18295" y="0"/>
                  </a:cubicBezTo>
                  <a:cubicBezTo>
                    <a:pt x="23746" y="0"/>
                    <a:pt x="28995" y="2061"/>
                    <a:pt x="32990" y="5770"/>
                  </a:cubicBezTo>
                </a:path>
                <a:path w="32991" h="21600" stroke="0" extrusionOk="0">
                  <a:moveTo>
                    <a:pt x="-1" y="10117"/>
                  </a:moveTo>
                  <a:cubicBezTo>
                    <a:pt x="3950" y="3821"/>
                    <a:pt x="10861" y="-1"/>
                    <a:pt x="18295" y="0"/>
                  </a:cubicBezTo>
                  <a:cubicBezTo>
                    <a:pt x="23746" y="0"/>
                    <a:pt x="28995" y="2061"/>
                    <a:pt x="32990" y="5770"/>
                  </a:cubicBezTo>
                  <a:lnTo>
                    <a:pt x="18295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head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5040794" y="4688681"/>
              <a:ext cx="447675" cy="40163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dirty="0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22666" y="1992310"/>
            <a:ext cx="447675" cy="522288"/>
            <a:chOff x="1511300" y="1992312"/>
            <a:chExt cx="447675" cy="522288"/>
          </a:xfrm>
        </p:grpSpPr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1878013" y="2058987"/>
              <a:ext cx="0" cy="455613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1511300" y="1992312"/>
              <a:ext cx="447675" cy="40163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20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Group 26"/>
          <p:cNvGrpSpPr/>
          <p:nvPr/>
        </p:nvGrpSpPr>
        <p:grpSpPr bwMode="auto">
          <a:xfrm>
            <a:off x="724165" y="2827335"/>
            <a:ext cx="2387600" cy="1397000"/>
            <a:chOff x="685" y="1798"/>
            <a:chExt cx="1124" cy="880"/>
          </a:xfrm>
        </p:grpSpPr>
        <p:sp>
          <p:nvSpPr>
            <p:cNvPr id="14" name="Arc 27"/>
            <p:cNvSpPr/>
            <p:nvPr/>
          </p:nvSpPr>
          <p:spPr bwMode="auto">
            <a:xfrm flipH="1">
              <a:off x="811" y="1798"/>
              <a:ext cx="961" cy="880"/>
            </a:xfrm>
            <a:custGeom>
              <a:avLst/>
              <a:gdLst>
                <a:gd name="T0" fmla="*/ 0 w 21600"/>
                <a:gd name="T1" fmla="*/ 0 h 37133"/>
                <a:gd name="T2" fmla="*/ 0 w 21600"/>
                <a:gd name="T3" fmla="*/ 0 h 37133"/>
                <a:gd name="T4" fmla="*/ 0 w 21600"/>
                <a:gd name="T5" fmla="*/ 0 h 3713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7133"/>
                <a:gd name="T11" fmla="*/ 21600 w 21600"/>
                <a:gd name="T12" fmla="*/ 37133 h 371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713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</a:path>
                <a:path w="21600" h="3713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57"/>
                    <a:pt x="19221" y="33063"/>
                    <a:pt x="15009" y="3713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Arc 28"/>
            <p:cNvSpPr/>
            <p:nvPr/>
          </p:nvSpPr>
          <p:spPr bwMode="auto">
            <a:xfrm rot="10630051" flipV="1">
              <a:off x="1214" y="1849"/>
              <a:ext cx="595" cy="475"/>
            </a:xfrm>
            <a:custGeom>
              <a:avLst/>
              <a:gdLst>
                <a:gd name="T0" fmla="*/ 0 w 19126"/>
                <a:gd name="T1" fmla="*/ 0 h 21600"/>
                <a:gd name="T2" fmla="*/ 0 w 19126"/>
                <a:gd name="T3" fmla="*/ 0 h 21600"/>
                <a:gd name="T4" fmla="*/ 0 w 19126"/>
                <a:gd name="T5" fmla="*/ 0 h 21600"/>
                <a:gd name="T6" fmla="*/ 0 60000 65536"/>
                <a:gd name="T7" fmla="*/ 0 60000 65536"/>
                <a:gd name="T8" fmla="*/ 0 60000 65536"/>
                <a:gd name="T9" fmla="*/ 0 w 19126"/>
                <a:gd name="T10" fmla="*/ 0 h 21600"/>
                <a:gd name="T11" fmla="*/ 19126 w 191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26" h="21600" fill="none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</a:path>
                <a:path w="19126" h="21600" stroke="0" extrusionOk="0">
                  <a:moveTo>
                    <a:pt x="-1" y="0"/>
                  </a:moveTo>
                  <a:cubicBezTo>
                    <a:pt x="8028" y="0"/>
                    <a:pt x="15394" y="4452"/>
                    <a:pt x="19125" y="1156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Arc 29"/>
            <p:cNvSpPr/>
            <p:nvPr/>
          </p:nvSpPr>
          <p:spPr bwMode="auto">
            <a:xfrm>
              <a:off x="1246" y="2285"/>
              <a:ext cx="263" cy="236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</a:path>
                <a:path w="43200" h="43200" stroke="0" extrusionOk="0">
                  <a:moveTo>
                    <a:pt x="7126" y="5565"/>
                  </a:moveTo>
                  <a:cubicBezTo>
                    <a:pt x="11096" y="1983"/>
                    <a:pt x="16253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9925"/>
                    <a:pt x="194" y="18257"/>
                    <a:pt x="580" y="1662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Line 30"/>
            <p:cNvSpPr>
              <a:spLocks noChangeShapeType="1"/>
            </p:cNvSpPr>
            <p:nvPr/>
          </p:nvSpPr>
          <p:spPr bwMode="auto">
            <a:xfrm>
              <a:off x="1183" y="2391"/>
              <a:ext cx="0" cy="287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tailEnd type="triangle" w="med" len="med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685" y="1916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32"/>
            <p:cNvSpPr txBox="1">
              <a:spLocks noChangeArrowheads="1"/>
            </p:cNvSpPr>
            <p:nvPr/>
          </p:nvSpPr>
          <p:spPr bwMode="auto">
            <a:xfrm>
              <a:off x="1341" y="1874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FF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ε</a:t>
              </a:r>
              <a:endParaRPr lang="en-US" altLang="zh-CN" sz="2000" dirty="0">
                <a:solidFill>
                  <a:srgbClr val="000000"/>
                </a:solidFill>
                <a:latin typeface="Tahom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1415" y="2352"/>
              <a:ext cx="240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34"/>
            <p:cNvSpPr txBox="1">
              <a:spLocks noChangeArrowheads="1"/>
            </p:cNvSpPr>
            <p:nvPr/>
          </p:nvSpPr>
          <p:spPr bwMode="auto">
            <a:xfrm>
              <a:off x="988" y="2354"/>
              <a:ext cx="241" cy="25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>
                  <a:solidFill>
                    <a:srgbClr val="FF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ε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2468828" y="2279649"/>
            <a:ext cx="449262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20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7580579" y="3865560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Oval 43"/>
          <p:cNvSpPr>
            <a:spLocks noChangeArrowheads="1"/>
          </p:cNvSpPr>
          <p:nvPr/>
        </p:nvSpPr>
        <p:spPr bwMode="auto">
          <a:xfrm>
            <a:off x="825765" y="2503486"/>
            <a:ext cx="17526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S→·</a:t>
            </a: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 Box 64"/>
          <p:cNvSpPr txBox="1">
            <a:spLocks noChangeArrowheads="1"/>
          </p:cNvSpPr>
          <p:nvPr/>
        </p:nvSpPr>
        <p:spPr bwMode="auto">
          <a:xfrm>
            <a:off x="4467491" y="2281235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Text Box 66"/>
          <p:cNvSpPr txBox="1">
            <a:spLocks noChangeArrowheads="1"/>
          </p:cNvSpPr>
          <p:nvPr/>
        </p:nvSpPr>
        <p:spPr bwMode="auto">
          <a:xfrm>
            <a:off x="7580578" y="3000374"/>
            <a:ext cx="450850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Text Box 69"/>
          <p:cNvSpPr txBox="1">
            <a:spLocks noChangeArrowheads="1"/>
          </p:cNvSpPr>
          <p:nvPr/>
        </p:nvSpPr>
        <p:spPr bwMode="auto">
          <a:xfrm>
            <a:off x="4111891" y="3270030"/>
            <a:ext cx="447675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80"/>
          <p:cNvSpPr>
            <a:spLocks noChangeShapeType="1"/>
          </p:cNvSpPr>
          <p:nvPr/>
        </p:nvSpPr>
        <p:spPr bwMode="auto">
          <a:xfrm>
            <a:off x="2057964" y="3587371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Line 81"/>
          <p:cNvSpPr>
            <a:spLocks noChangeShapeType="1"/>
          </p:cNvSpPr>
          <p:nvPr/>
        </p:nvSpPr>
        <p:spPr bwMode="auto">
          <a:xfrm>
            <a:off x="3692790" y="3578223"/>
            <a:ext cx="819150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 Box 82"/>
          <p:cNvSpPr txBox="1">
            <a:spLocks noChangeArrowheads="1"/>
          </p:cNvSpPr>
          <p:nvPr/>
        </p:nvSpPr>
        <p:spPr bwMode="auto">
          <a:xfrm>
            <a:off x="2451366" y="3332160"/>
            <a:ext cx="449263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Text Box 85"/>
          <p:cNvSpPr txBox="1">
            <a:spLocks noChangeArrowheads="1"/>
          </p:cNvSpPr>
          <p:nvPr/>
        </p:nvSpPr>
        <p:spPr bwMode="auto">
          <a:xfrm>
            <a:off x="2451366" y="4081460"/>
            <a:ext cx="449263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Line 92"/>
          <p:cNvSpPr>
            <a:spLocks noChangeShapeType="1"/>
          </p:cNvSpPr>
          <p:nvPr/>
        </p:nvSpPr>
        <p:spPr bwMode="auto">
          <a:xfrm>
            <a:off x="2135454" y="4432298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 Box 96"/>
          <p:cNvSpPr txBox="1">
            <a:spLocks noChangeArrowheads="1"/>
          </p:cNvSpPr>
          <p:nvPr/>
        </p:nvSpPr>
        <p:spPr bwMode="auto">
          <a:xfrm>
            <a:off x="2473591" y="4762499"/>
            <a:ext cx="447675" cy="40163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sz="16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103"/>
          <p:cNvSpPr>
            <a:spLocks noChangeShapeType="1"/>
          </p:cNvSpPr>
          <p:nvPr/>
        </p:nvSpPr>
        <p:spPr bwMode="auto">
          <a:xfrm>
            <a:off x="2156091" y="5141910"/>
            <a:ext cx="81597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 Box 106"/>
          <p:cNvSpPr txBox="1">
            <a:spLocks noChangeArrowheads="1"/>
          </p:cNvSpPr>
          <p:nvPr/>
        </p:nvSpPr>
        <p:spPr bwMode="auto">
          <a:xfrm>
            <a:off x="2452954" y="1446210"/>
            <a:ext cx="447675" cy="40163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endParaRPr lang="en-US" altLang="zh-CN" sz="2000" b="1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Oval 107"/>
          <p:cNvSpPr>
            <a:spLocks noChangeArrowheads="1"/>
          </p:cNvSpPr>
          <p:nvPr/>
        </p:nvSpPr>
        <p:spPr bwMode="auto">
          <a:xfrm>
            <a:off x="1100404" y="1625598"/>
            <a:ext cx="1368425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S′→·S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7" name="Group 109"/>
          <p:cNvGrpSpPr/>
          <p:nvPr/>
        </p:nvGrpSpPr>
        <p:grpSpPr bwMode="auto">
          <a:xfrm>
            <a:off x="2916504" y="1628774"/>
            <a:ext cx="1279525" cy="460375"/>
            <a:chOff x="3930" y="8067"/>
            <a:chExt cx="524" cy="517"/>
          </a:xfrm>
        </p:grpSpPr>
        <p:sp>
          <p:nvSpPr>
            <p:cNvPr id="38" name="Oval 11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Oval 11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11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S′→S·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Text Box 113"/>
          <p:cNvSpPr txBox="1">
            <a:spLocks noChangeArrowheads="1"/>
          </p:cNvSpPr>
          <p:nvPr/>
        </p:nvSpPr>
        <p:spPr bwMode="auto">
          <a:xfrm>
            <a:off x="612005" y="1624012"/>
            <a:ext cx="595313" cy="3540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endParaRPr lang="en-US" altLang="zh-CN" sz="2000" b="1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Line 115"/>
          <p:cNvSpPr>
            <a:spLocks noChangeShapeType="1"/>
          </p:cNvSpPr>
          <p:nvPr/>
        </p:nvSpPr>
        <p:spPr bwMode="auto">
          <a:xfrm flipV="1">
            <a:off x="2468828" y="1839910"/>
            <a:ext cx="461962" cy="7938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Oval 121"/>
          <p:cNvSpPr>
            <a:spLocks noChangeArrowheads="1"/>
          </p:cNvSpPr>
          <p:nvPr/>
        </p:nvSpPr>
        <p:spPr bwMode="auto">
          <a:xfrm>
            <a:off x="2806966" y="2497136"/>
            <a:ext cx="1752599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S→a·AcBe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Oval 123"/>
          <p:cNvSpPr>
            <a:spLocks noChangeArrowheads="1"/>
          </p:cNvSpPr>
          <p:nvPr/>
        </p:nvSpPr>
        <p:spPr bwMode="auto">
          <a:xfrm>
            <a:off x="4788165" y="2497136"/>
            <a:ext cx="17526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S→aA·cBe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Oval 126"/>
          <p:cNvSpPr>
            <a:spLocks noChangeArrowheads="1"/>
          </p:cNvSpPr>
          <p:nvPr/>
        </p:nvSpPr>
        <p:spPr bwMode="auto">
          <a:xfrm>
            <a:off x="6790003" y="3360736"/>
            <a:ext cx="1731962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S→aAcB·e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6" name="Group 127"/>
          <p:cNvGrpSpPr/>
          <p:nvPr/>
        </p:nvGrpSpPr>
        <p:grpSpPr bwMode="auto">
          <a:xfrm>
            <a:off x="6788415" y="4224336"/>
            <a:ext cx="1582738" cy="460375"/>
            <a:chOff x="3930" y="8067"/>
            <a:chExt cx="524" cy="517"/>
          </a:xfrm>
        </p:grpSpPr>
        <p:sp>
          <p:nvSpPr>
            <p:cNvPr id="47" name="Oval 128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Oval 129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Text Box 130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just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S→aAcBe·</a:t>
              </a:r>
              <a:endParaRPr lang="en-US" altLang="zh-CN" sz="1600" b="1">
                <a:solidFill>
                  <a:srgbClr val="000000"/>
                </a:solidFill>
                <a:latin typeface="Tahoma" panose="020B060403050404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10591" y="2281236"/>
            <a:ext cx="2263775" cy="620713"/>
            <a:chOff x="6499225" y="2281237"/>
            <a:chExt cx="2263775" cy="620713"/>
          </a:xfrm>
        </p:grpSpPr>
        <p:sp>
          <p:nvSpPr>
            <p:cNvPr id="51" name="Text Box 131"/>
            <p:cNvSpPr txBox="1">
              <a:spLocks noChangeArrowheads="1"/>
            </p:cNvSpPr>
            <p:nvPr/>
          </p:nvSpPr>
          <p:spPr bwMode="auto">
            <a:xfrm>
              <a:off x="6499225" y="2281237"/>
              <a:ext cx="447675" cy="40163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</a:t>
              </a:r>
              <a:endParaRPr lang="en-US" altLang="zh-CN" sz="2000" b="1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629399" y="2497137"/>
              <a:ext cx="2133601" cy="404813"/>
              <a:chOff x="6629399" y="2497137"/>
              <a:chExt cx="2133601" cy="404813"/>
            </a:xfrm>
          </p:grpSpPr>
          <p:sp>
            <p:nvSpPr>
              <p:cNvPr id="53" name="Oval 122"/>
              <p:cNvSpPr>
                <a:spLocks noChangeArrowheads="1"/>
              </p:cNvSpPr>
              <p:nvPr/>
            </p:nvSpPr>
            <p:spPr bwMode="auto">
              <a:xfrm>
                <a:off x="6877050" y="2497137"/>
                <a:ext cx="1885950" cy="404813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zh-CN" sz="16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S→aAc·Be</a:t>
                </a:r>
                <a:endParaRPr lang="en-US" altLang="zh-C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Line 132"/>
              <p:cNvSpPr>
                <a:spLocks noChangeShapeType="1"/>
              </p:cNvSpPr>
              <p:nvPr/>
            </p:nvSpPr>
            <p:spPr bwMode="auto">
              <a:xfrm>
                <a:off x="6629399" y="2693986"/>
                <a:ext cx="276225" cy="11113"/>
              </a:xfrm>
              <a:prstGeom prst="line">
                <a:avLst/>
              </a:prstGeom>
              <a:noFill/>
              <a:ln w="12700">
                <a:solidFill>
                  <a:srgbClr val="333333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5" name="Line 134"/>
          <p:cNvSpPr>
            <a:spLocks noChangeShapeType="1"/>
          </p:cNvSpPr>
          <p:nvPr/>
        </p:nvSpPr>
        <p:spPr bwMode="auto">
          <a:xfrm>
            <a:off x="7580578" y="2905123"/>
            <a:ext cx="0" cy="455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Line 135"/>
          <p:cNvSpPr>
            <a:spLocks noChangeShapeType="1"/>
          </p:cNvSpPr>
          <p:nvPr/>
        </p:nvSpPr>
        <p:spPr bwMode="auto">
          <a:xfrm>
            <a:off x="7580578" y="3792536"/>
            <a:ext cx="0" cy="455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Oval 136"/>
          <p:cNvSpPr>
            <a:spLocks noChangeArrowheads="1"/>
          </p:cNvSpPr>
          <p:nvPr/>
        </p:nvSpPr>
        <p:spPr bwMode="auto">
          <a:xfrm>
            <a:off x="1130565" y="3387723"/>
            <a:ext cx="1265238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A→·</a:t>
            </a:r>
            <a:r>
              <a:rPr lang="en-US" altLang="zh-CN" sz="16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Ab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8" name="Oval 138"/>
          <p:cNvSpPr>
            <a:spLocks noChangeArrowheads="1"/>
          </p:cNvSpPr>
          <p:nvPr/>
        </p:nvSpPr>
        <p:spPr bwMode="auto">
          <a:xfrm>
            <a:off x="2883166" y="3387723"/>
            <a:ext cx="1312863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A→A·b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9" name="Group 139"/>
          <p:cNvGrpSpPr/>
          <p:nvPr/>
        </p:nvGrpSpPr>
        <p:grpSpPr bwMode="auto">
          <a:xfrm>
            <a:off x="4500829" y="3360736"/>
            <a:ext cx="1279525" cy="460375"/>
            <a:chOff x="3930" y="8067"/>
            <a:chExt cx="524" cy="517"/>
          </a:xfrm>
        </p:grpSpPr>
        <p:sp>
          <p:nvSpPr>
            <p:cNvPr id="60" name="Oval 14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" name="Oval 14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A→Ab·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Oval 143"/>
          <p:cNvSpPr>
            <a:spLocks noChangeArrowheads="1"/>
          </p:cNvSpPr>
          <p:nvPr/>
        </p:nvSpPr>
        <p:spPr bwMode="auto">
          <a:xfrm>
            <a:off x="1316303" y="4222748"/>
            <a:ext cx="1079500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A→·b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4" name="Group 144"/>
          <p:cNvGrpSpPr/>
          <p:nvPr/>
        </p:nvGrpSpPr>
        <p:grpSpPr bwMode="auto">
          <a:xfrm>
            <a:off x="2916504" y="4195761"/>
            <a:ext cx="1279525" cy="460375"/>
            <a:chOff x="3930" y="8067"/>
            <a:chExt cx="524" cy="517"/>
          </a:xfrm>
        </p:grpSpPr>
        <p:sp>
          <p:nvSpPr>
            <p:cNvPr id="65" name="Oval 145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Oval 146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7" name="Text Box 147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err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A→b</a:t>
              </a:r>
              <a:r>
                <a:rPr lang="en-US" altLang="zh-C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·</a:t>
              </a:r>
              <a:endPara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Oval 148"/>
          <p:cNvSpPr>
            <a:spLocks noChangeArrowheads="1"/>
          </p:cNvSpPr>
          <p:nvPr/>
        </p:nvSpPr>
        <p:spPr bwMode="auto">
          <a:xfrm>
            <a:off x="1316303" y="4900611"/>
            <a:ext cx="1079500" cy="4048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B→·d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9" name="Group 149"/>
          <p:cNvGrpSpPr/>
          <p:nvPr/>
        </p:nvGrpSpPr>
        <p:grpSpPr bwMode="auto">
          <a:xfrm>
            <a:off x="2916504" y="4873624"/>
            <a:ext cx="1279525" cy="460375"/>
            <a:chOff x="3930" y="8067"/>
            <a:chExt cx="524" cy="517"/>
          </a:xfrm>
        </p:grpSpPr>
        <p:sp>
          <p:nvSpPr>
            <p:cNvPr id="70" name="Oval 150"/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1" name="Oval 151"/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2" name="Text Box 152"/>
            <p:cNvSpPr txBox="1">
              <a:spLocks noChangeArrowheads="1"/>
            </p:cNvSpPr>
            <p:nvPr/>
          </p:nvSpPr>
          <p:spPr bwMode="auto">
            <a:xfrm>
              <a:off x="3959" y="8112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B→d·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 bwMode="auto">
          <a:xfrm>
            <a:off x="2579631" y="2201860"/>
            <a:ext cx="455935" cy="38893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/>
          <p:nvPr/>
        </p:nvCxnSpPr>
        <p:spPr bwMode="auto">
          <a:xfrm flipH="1">
            <a:off x="1879729" y="2285999"/>
            <a:ext cx="12836" cy="85883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接箭头连接符 74"/>
          <p:cNvCxnSpPr/>
          <p:nvPr/>
        </p:nvCxnSpPr>
        <p:spPr bwMode="auto">
          <a:xfrm>
            <a:off x="2121165" y="3932122"/>
            <a:ext cx="0" cy="33507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接箭头连接符 75"/>
          <p:cNvCxnSpPr/>
          <p:nvPr/>
        </p:nvCxnSpPr>
        <p:spPr bwMode="auto">
          <a:xfrm>
            <a:off x="3492765" y="3790070"/>
            <a:ext cx="0" cy="34766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接箭头连接符 76"/>
          <p:cNvCxnSpPr/>
          <p:nvPr/>
        </p:nvCxnSpPr>
        <p:spPr bwMode="auto">
          <a:xfrm>
            <a:off x="5089709" y="3952074"/>
            <a:ext cx="0" cy="42030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接箭头连接符 77"/>
          <p:cNvCxnSpPr/>
          <p:nvPr/>
        </p:nvCxnSpPr>
        <p:spPr bwMode="auto">
          <a:xfrm>
            <a:off x="5879448" y="3493735"/>
            <a:ext cx="1009425" cy="1111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4" name="图片 2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550" y="4229136"/>
            <a:ext cx="3271435" cy="1948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0313 -0.091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5156 0.084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42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01367 -0.085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4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08125 0.03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16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172 0.0958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7" y="479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13946 -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306 -0.0238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-12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0.12994 0.1217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60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677 0.083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532 L -0.19701 0.1458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701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2694 -0.2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-1101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22188 -0.1018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0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1797 -0.058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294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0.10039 -0.0120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60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/>
      <p:bldP spid="24" grpId="0" animBg="1"/>
      <p:bldP spid="25" grpId="0"/>
      <p:bldP spid="26" grpId="0"/>
      <p:bldP spid="27" grpId="0"/>
      <p:bldP spid="29" grpId="0" animBg="1"/>
      <p:bldP spid="31" grpId="0"/>
      <p:bldP spid="32" grpId="0" animBg="1"/>
      <p:bldP spid="33" grpId="0"/>
      <p:bldP spid="34" grpId="0" animBg="1"/>
      <p:bldP spid="43" grpId="0" animBg="1"/>
      <p:bldP spid="44" grpId="0" animBg="1"/>
      <p:bldP spid="55" grpId="0" animBg="1"/>
      <p:bldP spid="63" grpId="0" animBg="1"/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LR(0)</a:t>
            </a:r>
            <a:r>
              <a:rPr lang="zh-CN" altLang="en-US" dirty="0"/>
              <a:t>项目集</a:t>
            </a:r>
            <a:r>
              <a:rPr lang="en-US" altLang="zh-CN" dirty="0"/>
              <a:t>(</a:t>
            </a:r>
            <a:r>
              <a:rPr lang="zh-CN" altLang="en-US" dirty="0"/>
              <a:t>规范族</a:t>
            </a:r>
            <a:r>
              <a:rPr lang="en-US" altLang="zh-CN" dirty="0"/>
              <a:t>)</a:t>
            </a:r>
            <a:r>
              <a:rPr lang="zh-CN" altLang="en-US" dirty="0"/>
              <a:t>直接构造识别活前缀的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69625" y="1855440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S’ → · S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· </a:t>
            </a:r>
            <a:r>
              <a:rPr lang="en-US" altLang="zh-CN" sz="16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aAcBe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55599" y="2216438"/>
            <a:ext cx="1439862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S’ →S ·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216814" y="3992017"/>
            <a:ext cx="1439863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aA cB·e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230724" y="5082708"/>
            <a:ext cx="144145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aA cBe·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66450" y="3262600"/>
            <a:ext cx="1438275" cy="135421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a· AcBe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· 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· Ab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57187" y="3656300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aA ·cBe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A · 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144750" y="3643600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aA c·Be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 → · d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51284" y="5055721"/>
            <a:ext cx="1439863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b·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055599" y="5076358"/>
            <a:ext cx="151130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Ab·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44749" y="5063658"/>
            <a:ext cx="151130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 → d·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583024" y="41484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800511" y="378806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615736" y="46239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1614149" y="2843499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2407899" y="377377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2552361" y="341341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615736" y="290858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615736" y="469694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2407899" y="2340263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479336" y="197354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4495461" y="37801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4639925" y="3419762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863886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935325" y="4627095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3776324" y="46366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3776325" y="4642970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7880011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7953036" y="462709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 Box 100"/>
          <p:cNvSpPr txBox="1">
            <a:spLocks noChangeArrowheads="1"/>
          </p:cNvSpPr>
          <p:nvPr/>
        </p:nvSpPr>
        <p:spPr bwMode="auto">
          <a:xfrm>
            <a:off x="4331949" y="2574369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 Box 100"/>
          <p:cNvSpPr txBox="1">
            <a:spLocks noChangeArrowheads="1"/>
          </p:cNvSpPr>
          <p:nvPr/>
        </p:nvSpPr>
        <p:spPr bwMode="auto">
          <a:xfrm>
            <a:off x="1042649" y="5694759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 Box 100"/>
          <p:cNvSpPr txBox="1">
            <a:spLocks noChangeArrowheads="1"/>
          </p:cNvSpPr>
          <p:nvPr/>
        </p:nvSpPr>
        <p:spPr bwMode="auto">
          <a:xfrm>
            <a:off x="3280157" y="5693706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100"/>
          <p:cNvSpPr txBox="1">
            <a:spLocks noChangeArrowheads="1"/>
          </p:cNvSpPr>
          <p:nvPr/>
        </p:nvSpPr>
        <p:spPr bwMode="auto">
          <a:xfrm>
            <a:off x="5390787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 Box 100"/>
          <p:cNvSpPr txBox="1">
            <a:spLocks noChangeArrowheads="1"/>
          </p:cNvSpPr>
          <p:nvPr/>
        </p:nvSpPr>
        <p:spPr bwMode="auto">
          <a:xfrm>
            <a:off x="7412756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84306" y="1665728"/>
            <a:ext cx="18774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移进项目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待约项目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归约项目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接受项目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9712" y="176656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025774"/>
          </a:xfrm>
        </p:spPr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项目之分类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① 移进项目：     </a:t>
            </a:r>
            <a:r>
              <a:rPr lang="en-US" altLang="zh-CN" sz="2400" dirty="0"/>
              <a:t>A→α·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β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② 待约项目：     </a:t>
            </a:r>
            <a:r>
              <a:rPr lang="en-US" altLang="zh-CN" sz="2400" dirty="0"/>
              <a:t>A→α·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β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③ 归约项目：     </a:t>
            </a:r>
            <a:r>
              <a:rPr lang="en-US" altLang="zh-CN" sz="2400" dirty="0"/>
              <a:t>A→α</a:t>
            </a:r>
            <a:r>
              <a:rPr lang="en-US" altLang="zh-CN" sz="2400" dirty="0">
                <a:solidFill>
                  <a:srgbClr val="FF0000"/>
                </a:solidFill>
              </a:rPr>
              <a:t>·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④ 接受项目：     </a:t>
            </a:r>
            <a:r>
              <a:rPr lang="en-US" altLang="zh-CN" sz="2400" dirty="0">
                <a:solidFill>
                  <a:srgbClr val="FF0000"/>
                </a:solidFill>
              </a:rPr>
              <a:t>S′</a:t>
            </a:r>
            <a:r>
              <a:rPr lang="en-US" altLang="zh-CN" sz="2400" dirty="0"/>
              <a:t>→α</a:t>
            </a:r>
            <a:r>
              <a:rPr lang="en-US" altLang="zh-CN" sz="2400" dirty="0">
                <a:solidFill>
                  <a:srgbClr val="FF0000"/>
                </a:solidFill>
              </a:rPr>
              <a:t>·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 （其中</a:t>
            </a:r>
            <a:r>
              <a:rPr lang="en-US" altLang="zh-CN" sz="2400" dirty="0"/>
              <a:t>α</a:t>
            </a:r>
            <a:r>
              <a:rPr lang="zh-CN" altLang="en-US" sz="2400" dirty="0"/>
              <a:t>、</a:t>
            </a:r>
            <a:r>
              <a:rPr lang="en-US" altLang="zh-CN" sz="2400" dirty="0"/>
              <a:t>β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dirty="0"/>
              <a:t>(V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∪V</a:t>
            </a:r>
            <a:r>
              <a:rPr lang="en-US" altLang="zh-CN" sz="2400" baseline="-25000" dirty="0"/>
              <a:t>T</a:t>
            </a:r>
            <a:r>
              <a:rPr lang="en-US" altLang="zh-CN" sz="2400" dirty="0"/>
              <a:t>)*, a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sz="2400" dirty="0"/>
              <a:t> V</a:t>
            </a:r>
            <a:r>
              <a:rPr lang="en-US" altLang="zh-CN" sz="2400" baseline="-25000" dirty="0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</a:t>
            </a:r>
            <a:r>
              <a:rPr lang="en-US" altLang="zh-CN" sz="2400" dirty="0"/>
              <a:t>X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 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） </a:t>
            </a:r>
            <a:endParaRPr lang="zh-CN" altLang="en-US" sz="2400" dirty="0"/>
          </a:p>
          <a:p>
            <a:pPr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特别地，空规则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 ε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对应的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LR(0)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项目为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 ·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3768294" cy="617641"/>
          </a:xfrm>
        </p:spPr>
        <p:txBody>
          <a:bodyPr/>
          <a:lstStyle/>
          <a:p>
            <a:r>
              <a:rPr lang="en-US" altLang="zh-CN" dirty="0"/>
              <a:t>DFA→LR(0)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69627" y="2021693"/>
            <a:ext cx="1438275" cy="98488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S’ → · 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55601" y="2382691"/>
            <a:ext cx="1439862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1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S’ →S ·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216816" y="4158270"/>
            <a:ext cx="1439863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7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cB·e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230726" y="5248961"/>
            <a:ext cx="1441450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9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cBe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·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66452" y="3428853"/>
            <a:ext cx="1438275" cy="135421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a·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 → · b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 → · Ab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57189" y="3822553"/>
            <a:ext cx="1438275" cy="98488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·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A · b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144752" y="3809853"/>
            <a:ext cx="1438275" cy="98488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5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c·Be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· d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51286" y="5221974"/>
            <a:ext cx="1439863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4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b·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055601" y="5242611"/>
            <a:ext cx="1511300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6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Ab·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44751" y="5229911"/>
            <a:ext cx="1511300" cy="61555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8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B → d·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583026" y="4314677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800513" y="395431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615738" y="4790174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1614151" y="3009752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2407901" y="3940027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2552363" y="357966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615738" y="3074840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615738" y="486319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Freeform 21"/>
          <p:cNvSpPr/>
          <p:nvPr/>
        </p:nvSpPr>
        <p:spPr bwMode="auto">
          <a:xfrm>
            <a:off x="2407901" y="2506516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479338" y="213980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4495463" y="3946377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4639927" y="3586015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863888" y="4796524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935327" y="4793348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3776326" y="4802874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3776327" y="4809223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7880013" y="4796524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7953038" y="479334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100"/>
          <p:cNvSpPr txBox="1">
            <a:spLocks noChangeArrowheads="1"/>
          </p:cNvSpPr>
          <p:nvPr/>
        </p:nvSpPr>
        <p:spPr bwMode="auto">
          <a:xfrm>
            <a:off x="4331951" y="2740622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 Box 100"/>
          <p:cNvSpPr txBox="1">
            <a:spLocks noChangeArrowheads="1"/>
          </p:cNvSpPr>
          <p:nvPr/>
        </p:nvSpPr>
        <p:spPr bwMode="auto">
          <a:xfrm>
            <a:off x="1042651" y="5861012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 Box 100"/>
          <p:cNvSpPr txBox="1">
            <a:spLocks noChangeArrowheads="1"/>
          </p:cNvSpPr>
          <p:nvPr/>
        </p:nvSpPr>
        <p:spPr bwMode="auto">
          <a:xfrm>
            <a:off x="3280159" y="5859959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100"/>
          <p:cNvSpPr txBox="1">
            <a:spLocks noChangeArrowheads="1"/>
          </p:cNvSpPr>
          <p:nvPr/>
        </p:nvSpPr>
        <p:spPr bwMode="auto">
          <a:xfrm>
            <a:off x="5390789" y="5872973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 Box 100"/>
          <p:cNvSpPr txBox="1">
            <a:spLocks noChangeArrowheads="1"/>
          </p:cNvSpPr>
          <p:nvPr/>
        </p:nvSpPr>
        <p:spPr bwMode="auto">
          <a:xfrm>
            <a:off x="7412758" y="5872973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27472" y="1898635"/>
            <a:ext cx="3707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分析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abbcde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DFA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与分析表的关系？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DFA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的构造规律？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0552" y="336821"/>
            <a:ext cx="3773015" cy="3423099"/>
          </a:xfrm>
          <a:prstGeom prst="rect">
            <a:avLst/>
          </a:prstGeom>
        </p:spPr>
      </p:pic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5695441" y="1401959"/>
            <a:ext cx="3707104" cy="1938992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G′[S′]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S′→S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S→aAcBe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A→b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A→Ab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B→d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8057" y="2021693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6.1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</a:t>
            </a:r>
            <a:r>
              <a:rPr lang="zh-CN" altLang="en-US" b="1" u="sng" dirty="0">
                <a:solidFill>
                  <a:srgbClr val="C00000"/>
                </a:solidFill>
              </a:rPr>
              <a:t>分析概述 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项目的</a:t>
            </a:r>
            <a:r>
              <a:rPr lang="en-US" altLang="zh-CN" dirty="0"/>
              <a:t>MOVE</a:t>
            </a:r>
            <a:r>
              <a:rPr lang="zh-CN" altLang="en-US" dirty="0"/>
              <a:t>运算定义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+mn-ea"/>
                <a:ea typeface="+mn-ea"/>
                <a:cs typeface="+mn-cs"/>
              </a:rPr>
              <a:t>6.4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是文法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LR(0)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项目子集，则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MOVE(I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X)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定义如下：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 MOVE(I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X)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{A→αX·β︱A→α·Xβ∈I}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例：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I={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cBe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b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Move(I,A)={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cBe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b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Move(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I,b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)={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 ·}</a:t>
            </a:r>
            <a:endParaRPr lang="zh-CN" altLang="en-US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项目的</a:t>
            </a:r>
            <a:r>
              <a:rPr lang="en-US" altLang="zh-CN" dirty="0"/>
              <a:t>CLOSURE</a:t>
            </a:r>
            <a:r>
              <a:rPr lang="zh-CN" altLang="en-US" dirty="0"/>
              <a:t>运算定义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6.5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LR(0)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项目子集，则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closure(I)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定义如下：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⑴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closure(I)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⑵ {B→·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γ︱A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→α·Bβ∈closure(I)}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closure(I)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⑶ 重复⑵，直到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closure(I)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，不再扩大为止。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例：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I={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cBe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closure(I)={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cBe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                             A→·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b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                             A→·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 }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识别活前缀</a:t>
            </a:r>
            <a:r>
              <a:rPr lang="en-US" altLang="zh-CN" dirty="0"/>
              <a:t>DFA  M</a:t>
            </a:r>
            <a:r>
              <a:rPr lang="zh-CN" altLang="en-US" dirty="0"/>
              <a:t>构造方法</a:t>
            </a:r>
            <a:endParaRPr lang="en-US" altLang="zh-CN" dirty="0"/>
          </a:p>
          <a:p>
            <a:pPr marL="0" marR="0" lvl="0" indent="57340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，且已等价改写成文法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即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∪{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P∪{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且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∩ {S′}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，则识别活前缀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DFA  M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(K,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f,S,Z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，其中：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ρ(LR(0)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项目集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f(I,X)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closure(Move(I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X)),I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K, X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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⑷ S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closure(S′→·S)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⑸ Z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q︱q∈K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q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含有归约项目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endParaRPr lang="zh-CN" altLang="en-US" sz="2400" dirty="0">
              <a:latin typeface="+mn-ea"/>
              <a:ea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6.6  </a:t>
            </a:r>
            <a:r>
              <a:rPr lang="zh-CN" altLang="en-US" dirty="0"/>
              <a:t>文法</a:t>
            </a:r>
            <a:r>
              <a:rPr lang="en-US" altLang="zh-CN" dirty="0"/>
              <a:t>G</a:t>
            </a:r>
            <a:r>
              <a:rPr lang="zh-CN" altLang="en-US" dirty="0"/>
              <a:t>的识别活前缀</a:t>
            </a:r>
            <a:r>
              <a:rPr lang="en-US" altLang="zh-CN" dirty="0"/>
              <a:t>DFA  M</a:t>
            </a:r>
            <a:r>
              <a:rPr lang="zh-CN" altLang="en-US" dirty="0"/>
              <a:t>的状态集称为文法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LR(0)</a:t>
            </a:r>
            <a:r>
              <a:rPr lang="zh-CN" altLang="en-US" dirty="0"/>
              <a:t>项目集规范族。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79054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  <a:r>
              <a:rPr lang="en-US" altLang="zh-CN" dirty="0"/>
              <a:t>C</a:t>
            </a:r>
            <a:r>
              <a:rPr lang="zh-CN" altLang="en-US" dirty="0"/>
              <a:t>＝</a:t>
            </a:r>
            <a:r>
              <a:rPr lang="en-US" altLang="zh-CN" dirty="0"/>
              <a:t>{ I0</a:t>
            </a:r>
            <a:r>
              <a:rPr lang="zh-CN" altLang="en-US" dirty="0"/>
              <a:t>，</a:t>
            </a:r>
            <a:r>
              <a:rPr lang="en-US" altLang="zh-CN" dirty="0"/>
              <a:t>I1</a:t>
            </a:r>
            <a:r>
              <a:rPr lang="zh-CN" altLang="en-US" dirty="0"/>
              <a:t>，</a:t>
            </a:r>
            <a:r>
              <a:rPr lang="en-US" altLang="zh-CN" dirty="0"/>
              <a:t>I2</a:t>
            </a:r>
            <a:r>
              <a:rPr lang="zh-CN" altLang="en-US" dirty="0"/>
              <a:t>，</a:t>
            </a:r>
            <a:r>
              <a:rPr lang="en-US" altLang="zh-CN" dirty="0"/>
              <a:t>I3</a:t>
            </a:r>
            <a:r>
              <a:rPr lang="zh-CN" altLang="en-US" dirty="0"/>
              <a:t>，</a:t>
            </a:r>
            <a:r>
              <a:rPr lang="en-US" altLang="zh-CN" dirty="0"/>
              <a:t>I4</a:t>
            </a:r>
            <a:r>
              <a:rPr lang="zh-CN" altLang="en-US" dirty="0"/>
              <a:t>，</a:t>
            </a:r>
            <a:r>
              <a:rPr lang="en-US" altLang="zh-CN" dirty="0"/>
              <a:t>I5</a:t>
            </a:r>
            <a:r>
              <a:rPr lang="zh-CN" altLang="en-US" dirty="0"/>
              <a:t>，</a:t>
            </a:r>
            <a:r>
              <a:rPr lang="en-US" altLang="zh-CN" dirty="0"/>
              <a:t>I6</a:t>
            </a:r>
            <a:r>
              <a:rPr lang="zh-CN" altLang="en-US" dirty="0"/>
              <a:t>，</a:t>
            </a:r>
            <a:r>
              <a:rPr lang="en-US" altLang="zh-CN" dirty="0"/>
              <a:t>I7</a:t>
            </a:r>
            <a:r>
              <a:rPr lang="zh-CN" altLang="en-US" dirty="0"/>
              <a:t>，</a:t>
            </a:r>
            <a:r>
              <a:rPr lang="en-US" altLang="zh-CN" dirty="0"/>
              <a:t>I8</a:t>
            </a:r>
            <a:r>
              <a:rPr lang="zh-CN" altLang="en-US" dirty="0"/>
              <a:t>，</a:t>
            </a:r>
            <a:r>
              <a:rPr lang="en-US" altLang="zh-CN" dirty="0"/>
              <a:t>I9}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2060" y="1621952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S’ → · 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· </a:t>
            </a:r>
            <a:r>
              <a:rPr lang="en-US" altLang="zh-CN" sz="16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aAcBe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508034" y="1982950"/>
            <a:ext cx="1439862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S’ →S ·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669249" y="3758529"/>
            <a:ext cx="1439863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cB·e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683159" y="4849220"/>
            <a:ext cx="144145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cBe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·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418885" y="3029112"/>
            <a:ext cx="1438275" cy="135421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a·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AcBe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· b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· Ab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509622" y="3422812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·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cBe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A · b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597185" y="3410112"/>
            <a:ext cx="1438275" cy="98488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 →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aA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c·Be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 → · d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403719" y="4822233"/>
            <a:ext cx="1439863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b·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508034" y="4842870"/>
            <a:ext cx="151130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→ Ab·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597184" y="4830170"/>
            <a:ext cx="1511300" cy="61555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 → d·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/>
          <p:nvPr/>
        </p:nvSpPr>
        <p:spPr bwMode="auto">
          <a:xfrm>
            <a:off x="7035459" y="391493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252946" y="3554574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2068171" y="4390433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066584" y="2610011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Freeform 17"/>
          <p:cNvSpPr/>
          <p:nvPr/>
        </p:nvSpPr>
        <p:spPr bwMode="auto">
          <a:xfrm>
            <a:off x="2860334" y="354028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04796" y="3179924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2068171" y="267509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068171" y="446345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Freeform 21"/>
          <p:cNvSpPr/>
          <p:nvPr/>
        </p:nvSpPr>
        <p:spPr bwMode="auto">
          <a:xfrm>
            <a:off x="2860334" y="2106775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931771" y="1740061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Freeform 23"/>
          <p:cNvSpPr/>
          <p:nvPr/>
        </p:nvSpPr>
        <p:spPr bwMode="auto">
          <a:xfrm>
            <a:off x="4947896" y="354663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5092360" y="318627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6316321" y="4396783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6387760" y="4393607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4228759" y="4403133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4228760" y="4409482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8332446" y="4396783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8405471" y="439360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Text Box 100"/>
          <p:cNvSpPr txBox="1">
            <a:spLocks noChangeArrowheads="1"/>
          </p:cNvSpPr>
          <p:nvPr/>
        </p:nvSpPr>
        <p:spPr bwMode="auto">
          <a:xfrm>
            <a:off x="4784384" y="2340881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 Box 100"/>
          <p:cNvSpPr txBox="1">
            <a:spLocks noChangeArrowheads="1"/>
          </p:cNvSpPr>
          <p:nvPr/>
        </p:nvSpPr>
        <p:spPr bwMode="auto">
          <a:xfrm>
            <a:off x="1495084" y="5461271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100"/>
          <p:cNvSpPr txBox="1">
            <a:spLocks noChangeArrowheads="1"/>
          </p:cNvSpPr>
          <p:nvPr/>
        </p:nvSpPr>
        <p:spPr bwMode="auto">
          <a:xfrm>
            <a:off x="3732592" y="5460218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Text Box 100"/>
          <p:cNvSpPr txBox="1">
            <a:spLocks noChangeArrowheads="1"/>
          </p:cNvSpPr>
          <p:nvPr/>
        </p:nvSpPr>
        <p:spPr bwMode="auto">
          <a:xfrm>
            <a:off x="5843222" y="5473232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Text Box 100"/>
          <p:cNvSpPr txBox="1">
            <a:spLocks noChangeArrowheads="1"/>
          </p:cNvSpPr>
          <p:nvPr/>
        </p:nvSpPr>
        <p:spPr bwMode="auto">
          <a:xfrm>
            <a:off x="7865191" y="5473232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7108484" y="1455506"/>
            <a:ext cx="2176458" cy="19304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G′[S′]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S′→S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S→aAcBe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A→b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A→Ab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B→d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72147" y="161361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442240" cy="56370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LR(0)</a:t>
                </a:r>
                <a:r>
                  <a:rPr lang="zh-CN" altLang="en-US" dirty="0"/>
                  <a:t>分析表的构造：</a:t>
                </a:r>
                <a:endParaRPr lang="en-US" altLang="zh-CN" dirty="0"/>
              </a:p>
              <a:p>
                <a:pPr marL="0" marR="0" lvl="0" indent="48768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设文法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的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LR(0)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项目集规范族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C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 I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0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},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且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为转换函数，则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⑴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对每一个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LR(0)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项目，依据下列情况分别填分析表： 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如果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移进项目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       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如果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归约项目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 ∈ I 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标号为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  <a:sym typeface="Symbol" panose="05050102010706020507" pitchFamily="18" charset="2"/>
                  </a:rPr>
                  <a:t>        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  <a:sym typeface="Symbol" panose="05050102010706020507" pitchFamily="18" charset="2"/>
                  </a:rPr>
                  <a:t>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a∈(V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∪{#})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r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如果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接受项目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S′→ S· ∈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       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ACTION[k,#]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acc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如果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A∈V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        置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530" marR="0" lvl="0" indent="-303530" algn="l" defTabSz="914400" rtl="0" eaLnBrk="0" fontAlgn="base" latinLnBrk="0" hangingPunct="0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⑵ 凡⑴没能填入分析表元素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和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置为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e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t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(t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为错误编号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 </a:t>
                </a:r>
                <a:endPara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442240" cy="5637024"/>
              </a:xfrm>
              <a:blipFill rotWithShape="1">
                <a:blip r:embed="rId1"/>
                <a:stretch>
                  <a:fillRect l="-1" t="-8" r="3" b="-14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1173661" y="3556563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S’ → · 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3016140" y="3681535"/>
            <a:ext cx="963426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I1: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S’ →S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7005341" y="5016418"/>
            <a:ext cx="1439863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I7: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cB·e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905176" y="6015332"/>
            <a:ext cx="1441450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I9: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·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1154213" y="4741000"/>
            <a:ext cx="1438275" cy="98488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a·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 → · b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 → · Ab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3046910" y="4938744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I3: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·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A · b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4881267" y="4920446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I5: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c·Be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· d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1188343" y="6123830"/>
            <a:ext cx="1439863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I4: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b·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3005377" y="6116146"/>
            <a:ext cx="1511300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I6: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A → Ab·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4850284" y="6063447"/>
            <a:ext cx="1511300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I8: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B → d·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" name="Freeform 13"/>
          <p:cNvSpPr/>
          <p:nvPr/>
        </p:nvSpPr>
        <p:spPr bwMode="auto">
          <a:xfrm>
            <a:off x="6346611" y="530807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6415472" y="490229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1873349" y="5717442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1892004" y="4368253"/>
            <a:ext cx="16271" cy="39164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" name="Freeform 17"/>
          <p:cNvSpPr/>
          <p:nvPr/>
        </p:nvSpPr>
        <p:spPr bwMode="auto">
          <a:xfrm flipV="1">
            <a:off x="2611936" y="5143508"/>
            <a:ext cx="404205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2663640" y="471232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 Box 19"/>
          <p:cNvSpPr txBox="1">
            <a:spLocks noChangeArrowheads="1"/>
          </p:cNvSpPr>
          <p:nvPr/>
        </p:nvSpPr>
        <p:spPr bwMode="auto">
          <a:xfrm>
            <a:off x="2013446" y="431539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1954177" y="580641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5" name="Freeform 21"/>
          <p:cNvSpPr/>
          <p:nvPr/>
        </p:nvSpPr>
        <p:spPr bwMode="auto">
          <a:xfrm flipV="1">
            <a:off x="2625799" y="3899002"/>
            <a:ext cx="347292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2655776" y="3564860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7" name="Freeform 23"/>
          <p:cNvSpPr/>
          <p:nvPr/>
        </p:nvSpPr>
        <p:spPr bwMode="auto">
          <a:xfrm flipV="1">
            <a:off x="4481627" y="5153471"/>
            <a:ext cx="414920" cy="17224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4581116" y="497972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" name="Line 25"/>
          <p:cNvSpPr>
            <a:spLocks noChangeShapeType="1"/>
          </p:cNvSpPr>
          <p:nvPr/>
        </p:nvSpPr>
        <p:spPr bwMode="auto">
          <a:xfrm>
            <a:off x="5427366" y="5616182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5463623" y="5693087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" name="Line 27"/>
          <p:cNvSpPr>
            <a:spLocks noChangeShapeType="1"/>
          </p:cNvSpPr>
          <p:nvPr/>
        </p:nvSpPr>
        <p:spPr bwMode="auto">
          <a:xfrm>
            <a:off x="3617359" y="5691098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3617360" y="571101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3" name="Line 25"/>
          <p:cNvSpPr>
            <a:spLocks noChangeShapeType="1"/>
          </p:cNvSpPr>
          <p:nvPr/>
        </p:nvSpPr>
        <p:spPr bwMode="auto">
          <a:xfrm>
            <a:off x="7560966" y="5500747"/>
            <a:ext cx="0" cy="51458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" name="Text Box 26"/>
          <p:cNvSpPr txBox="1">
            <a:spLocks noChangeArrowheads="1"/>
          </p:cNvSpPr>
          <p:nvPr/>
        </p:nvSpPr>
        <p:spPr bwMode="auto">
          <a:xfrm>
            <a:off x="7625901" y="5597884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lang="en-US" altLang="zh-CN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5" name="Text Box 100"/>
          <p:cNvSpPr txBox="1">
            <a:spLocks noChangeArrowheads="1"/>
          </p:cNvSpPr>
          <p:nvPr/>
        </p:nvSpPr>
        <p:spPr bwMode="auto">
          <a:xfrm>
            <a:off x="3296942" y="3670531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Text Box 100"/>
          <p:cNvSpPr txBox="1">
            <a:spLocks noChangeArrowheads="1"/>
          </p:cNvSpPr>
          <p:nvPr/>
        </p:nvSpPr>
        <p:spPr bwMode="auto">
          <a:xfrm>
            <a:off x="1816993" y="6289177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Text Box 100"/>
          <p:cNvSpPr txBox="1">
            <a:spLocks noChangeArrowheads="1"/>
          </p:cNvSpPr>
          <p:nvPr/>
        </p:nvSpPr>
        <p:spPr bwMode="auto">
          <a:xfrm>
            <a:off x="3727520" y="6244162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 Box 100"/>
          <p:cNvSpPr txBox="1">
            <a:spLocks noChangeArrowheads="1"/>
          </p:cNvSpPr>
          <p:nvPr/>
        </p:nvSpPr>
        <p:spPr bwMode="auto">
          <a:xfrm>
            <a:off x="5566784" y="6185287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Text Box 100"/>
          <p:cNvSpPr txBox="1">
            <a:spLocks noChangeArrowheads="1"/>
          </p:cNvSpPr>
          <p:nvPr/>
        </p:nvSpPr>
        <p:spPr bwMode="auto">
          <a:xfrm>
            <a:off x="7299027" y="6015331"/>
            <a:ext cx="811213" cy="3429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zh-CN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189399" y="1601235"/>
            <a:ext cx="2176458" cy="1754326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G′[S′]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S′→S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S→aAcBe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A→b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A→Ab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B→d</a:t>
            </a:r>
            <a:r>
              <a:rPr lang="en-US" altLang="zh-CN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1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68453" y="901934"/>
          <a:ext cx="5431543" cy="3950596"/>
        </p:xfrm>
        <a:graphic>
          <a:graphicData uri="http://schemas.openxmlformats.org/drawingml/2006/table">
            <a:tbl>
              <a:tblPr firstRow="1" bandRow="1"/>
              <a:tblGrid>
                <a:gridCol w="480026"/>
                <a:gridCol w="704042"/>
                <a:gridCol w="592037"/>
                <a:gridCol w="502123"/>
                <a:gridCol w="546321"/>
                <a:gridCol w="546321"/>
                <a:gridCol w="546321"/>
                <a:gridCol w="546321"/>
                <a:gridCol w="455266"/>
                <a:gridCol w="512765"/>
              </a:tblGrid>
              <a:tr h="40873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ACTION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GOTO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96320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S2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</a:tr>
              <a:tr h="4938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acc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S4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S5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S6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S8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/>
                        <a:t>S9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</a:tr>
              <a:tr h="296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2" name="文本框 71"/>
          <p:cNvSpPr txBox="1"/>
          <p:nvPr/>
        </p:nvSpPr>
        <p:spPr>
          <a:xfrm>
            <a:off x="717997" y="354947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对于例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6.1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构造的文法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G[S]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识别活前缀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DFA  M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hlinkClick r:id="rId1"/>
              </a:rPr>
              <a:t>构造分析表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如下。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968398" y="1825543"/>
          <a:ext cx="622261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6"/>
                <a:gridCol w="739986"/>
                <a:gridCol w="622261"/>
                <a:gridCol w="622261"/>
                <a:gridCol w="622261"/>
                <a:gridCol w="622261"/>
                <a:gridCol w="694707"/>
                <a:gridCol w="549815"/>
                <a:gridCol w="622261"/>
                <a:gridCol w="622261"/>
              </a:tblGrid>
              <a:tr h="345924"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ACTION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GOTO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45924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43407" y="4069975"/>
            <a:ext cx="2176458" cy="19304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G′[S′]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S′→S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S→aAcBe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A→b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A→Ab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B→d</a:t>
            </a:r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66374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移进</a:t>
            </a:r>
            <a:r>
              <a:rPr lang="en-US" altLang="zh-CN" dirty="0"/>
              <a:t>-</a:t>
            </a:r>
            <a:r>
              <a:rPr lang="zh-CN" altLang="en-US" dirty="0"/>
              <a:t>归约冲突</a:t>
            </a:r>
            <a:r>
              <a:rPr lang="en-US" altLang="zh-CN" dirty="0"/>
              <a:t>: </a:t>
            </a:r>
            <a:r>
              <a:rPr lang="zh-CN" altLang="en-US" dirty="0"/>
              <a:t>项目集中同时出现移进和归约项目：</a:t>
            </a:r>
            <a:endParaRPr lang="en-US" altLang="zh-CN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A→</a:t>
            </a:r>
            <a:r>
              <a:rPr lang="el-GR" altLang="zh-CN" sz="2600" dirty="0">
                <a:solidFill>
                  <a:schemeClr val="tx1"/>
                </a:solidFill>
              </a:rPr>
              <a:t>α</a:t>
            </a:r>
            <a:r>
              <a:rPr lang="en-US" altLang="zh-CN" sz="2600" dirty="0">
                <a:solidFill>
                  <a:schemeClr val="tx1"/>
                </a:solidFill>
              </a:rPr>
              <a:t>•</a:t>
            </a:r>
            <a:r>
              <a:rPr lang="en-US" altLang="zh-CN" sz="2600" dirty="0">
                <a:solidFill>
                  <a:srgbClr val="FF0000"/>
                </a:solidFill>
              </a:rPr>
              <a:t>a</a:t>
            </a:r>
            <a:r>
              <a:rPr lang="el-GR" altLang="zh-CN" sz="2600" dirty="0">
                <a:solidFill>
                  <a:schemeClr val="tx1"/>
                </a:solidFill>
              </a:rPr>
              <a:t>β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B→</a:t>
            </a:r>
            <a:r>
              <a:rPr lang="el-GR" altLang="zh-CN" sz="2600" dirty="0">
                <a:solidFill>
                  <a:schemeClr val="tx1"/>
                </a:solidFill>
              </a:rPr>
              <a:t>γ</a:t>
            </a:r>
            <a:r>
              <a:rPr lang="el-GR" altLang="zh-CN" sz="2600" dirty="0">
                <a:solidFill>
                  <a:srgbClr val="FF0000"/>
                </a:solidFill>
              </a:rPr>
              <a:t>•</a:t>
            </a:r>
            <a:endParaRPr lang="en-US" altLang="zh-CN" sz="2600" dirty="0">
              <a:solidFill>
                <a:srgbClr val="FF0000"/>
              </a:solidFill>
            </a:endParaRPr>
          </a:p>
          <a:p>
            <a:r>
              <a:rPr lang="zh-CN" altLang="en-US" dirty="0"/>
              <a:t>归约</a:t>
            </a:r>
            <a:r>
              <a:rPr lang="en-US" altLang="zh-CN" dirty="0"/>
              <a:t>-</a:t>
            </a:r>
            <a:r>
              <a:rPr lang="zh-CN" altLang="en-US" dirty="0"/>
              <a:t>归约冲突：项目集中同时出现多个归约项目：</a:t>
            </a:r>
            <a:endParaRPr lang="en-US" altLang="zh-CN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A→</a:t>
            </a:r>
            <a:r>
              <a:rPr lang="el-GR" altLang="zh-CN" sz="2600" dirty="0">
                <a:solidFill>
                  <a:schemeClr val="tx1"/>
                </a:solidFill>
              </a:rPr>
              <a:t>α</a:t>
            </a:r>
            <a:r>
              <a:rPr lang="en-US" altLang="zh-CN" sz="2600" dirty="0">
                <a:solidFill>
                  <a:srgbClr val="FF0000"/>
                </a:solidFill>
              </a:rPr>
              <a:t>•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B→</a:t>
            </a:r>
            <a:r>
              <a:rPr lang="el-GR" altLang="zh-CN" sz="2600" dirty="0">
                <a:solidFill>
                  <a:schemeClr val="tx1"/>
                </a:solidFill>
              </a:rPr>
              <a:t>β</a:t>
            </a:r>
            <a:r>
              <a:rPr lang="el-GR" altLang="zh-CN" sz="2600" dirty="0">
                <a:solidFill>
                  <a:srgbClr val="FF0000"/>
                </a:solidFill>
              </a:rPr>
              <a:t>•</a:t>
            </a:r>
            <a:endParaRPr lang="en-US" altLang="zh-CN" sz="2600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66374" cy="5637024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文法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6.7  </a:t>
            </a:r>
            <a:r>
              <a:rPr lang="zh-CN" altLang="en-US" dirty="0"/>
              <a:t>如果文法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  <a:r>
              <a:rPr lang="zh-CN" altLang="en-US" dirty="0">
                <a:solidFill>
                  <a:srgbClr val="C00000"/>
                </a:solidFill>
              </a:rPr>
              <a:t>不存在移进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归约冲突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归约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归约冲突</a:t>
            </a:r>
            <a:r>
              <a:rPr lang="zh-CN" altLang="en-US" dirty="0"/>
              <a:t>的项目集，则文法</a:t>
            </a:r>
            <a:r>
              <a:rPr lang="en-US" altLang="zh-CN" dirty="0"/>
              <a:t>G</a:t>
            </a:r>
            <a:r>
              <a:rPr lang="zh-CN" altLang="en-US" dirty="0"/>
              <a:t>称为</a:t>
            </a:r>
            <a:r>
              <a:rPr lang="en-US" altLang="zh-CN" dirty="0"/>
              <a:t>LR(0)</a:t>
            </a:r>
            <a:r>
              <a:rPr lang="zh-CN" altLang="en-US" dirty="0"/>
              <a:t>文法。</a:t>
            </a:r>
            <a:endParaRPr lang="zh-CN" altLang="en-US" dirty="0"/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⑴如果文法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文法，则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可采用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分析法。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⑵如果文法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文法，则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是无二义性的。 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dirty="0"/>
              <a:t>LR(0)</a:t>
            </a:r>
            <a:r>
              <a:rPr lang="zh-CN" altLang="en-US" dirty="0"/>
              <a:t> 分析表</a:t>
            </a:r>
            <a:r>
              <a:rPr lang="en-US" altLang="zh-CN" dirty="0"/>
              <a:t>ACTION</a:t>
            </a:r>
            <a:r>
              <a:rPr lang="zh-CN" altLang="en-US" dirty="0"/>
              <a:t>表中每格仅会是移进、归约和报错</a:t>
            </a:r>
            <a:r>
              <a:rPr lang="en-US" altLang="zh-CN" dirty="0"/>
              <a:t>3</a:t>
            </a:r>
            <a:r>
              <a:rPr lang="zh-CN" altLang="en-US" dirty="0"/>
              <a:t>种动作之一。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6.3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SLR(1)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A857A3-1012-4184-86F6-41658C62E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1149995" cy="167636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LR(k)</a:t>
            </a:r>
            <a:r>
              <a:rPr lang="zh-CN" altLang="en-US" dirty="0"/>
              <a:t>：</a:t>
            </a:r>
            <a:r>
              <a:rPr lang="en-US" altLang="zh-CN" sz="1800" dirty="0"/>
              <a:t>L(Left to right parsing), R(right-most derivation in reverse), K(look ahead k token(s))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dirty="0"/>
              <a:t>移进</a:t>
            </a:r>
            <a:r>
              <a:rPr lang="en-US" altLang="zh-CN" dirty="0"/>
              <a:t>-</a:t>
            </a:r>
            <a:r>
              <a:rPr lang="zh-CN" altLang="en-US" dirty="0"/>
              <a:t>归约法</a:t>
            </a:r>
            <a:r>
              <a:rPr lang="en-US" altLang="zh-CN" dirty="0"/>
              <a:t>(shift-reduce);</a:t>
            </a:r>
            <a:endParaRPr lang="en-US" altLang="zh-CN" dirty="0"/>
          </a:p>
          <a:p>
            <a:r>
              <a:rPr lang="zh-CN" altLang="en-US" dirty="0"/>
              <a:t>框架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C00000"/>
                </a:solidFill>
              </a:rPr>
              <a:t>总控程序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分析栈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分析表</a:t>
            </a:r>
            <a:r>
              <a:rPr lang="zh-CN" altLang="en-US" dirty="0"/>
              <a:t>三个组成部分</a:t>
            </a:r>
            <a:endParaRPr lang="en-US" altLang="zh-CN" dirty="0"/>
          </a:p>
          <a:p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26898" y="4803244"/>
            <a:ext cx="609315" cy="14719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  <a:endParaRPr kumimoji="0" lang="en-US" altLang="zh-CN" sz="2400" dirty="0">
              <a:latin typeface="+mn-ea"/>
              <a:ea typeface="+mn-ea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8893044" y="2766066"/>
            <a:ext cx="1274284" cy="5297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>
              <a:lnSpc>
                <a:spcPct val="96000"/>
              </a:lnSpc>
            </a:pPr>
            <a:r>
              <a:rPr kumimoji="0" lang="zh-CN" altLang="en-US" sz="2400" dirty="0">
                <a:latin typeface="+mn-ea"/>
                <a:ea typeface="+mn-ea"/>
              </a:rPr>
              <a:t>输入串</a:t>
            </a:r>
            <a:endParaRPr kumimoji="0" lang="en-US" altLang="zh-CN" sz="2400" dirty="0">
              <a:latin typeface="+mn-ea"/>
              <a:ea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047618" y="4351397"/>
          <a:ext cx="5630641" cy="23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"/>
                <a:gridCol w="530086"/>
                <a:gridCol w="543339"/>
                <a:gridCol w="636104"/>
                <a:gridCol w="675861"/>
                <a:gridCol w="861391"/>
                <a:gridCol w="702365"/>
                <a:gridCol w="647442"/>
              </a:tblGrid>
              <a:tr h="432638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LR</a:t>
                      </a:r>
                      <a:r>
                        <a:rPr lang="zh-CN" altLang="en-US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分析表</a:t>
                      </a:r>
                      <a:endParaRPr lang="zh-CN" altLang="en-US" sz="2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cPr anchor="ctr">
                    <a:solidFill>
                      <a:srgbClr val="0000FF"/>
                    </a:solidFill>
                  </a:tcPr>
                </a:tc>
                <a:tc hMerge="1">
                  <a:tcPr anchor="ctr">
                    <a:solidFill>
                      <a:srgbClr val="0000FF"/>
                    </a:solidFill>
                  </a:tcPr>
                </a:tc>
                <a:tc hMerge="1">
                  <a:tcPr anchor="ctr">
                    <a:solidFill>
                      <a:srgbClr val="0000FF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</a:tr>
              <a:tr h="361787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符号</a:t>
                      </a:r>
                      <a:endParaRPr lang="en-US" altLang="zh-CN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zh-CN" altLang="en-US" sz="16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状态</a:t>
                      </a:r>
                      <a:endParaRPr lang="en-US" altLang="zh-CN" sz="16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85096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063116" y="3600424"/>
            <a:ext cx="5615143" cy="46166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总控程序</a:t>
            </a:r>
            <a:endParaRPr lang="zh-CN" altLang="en-US" sz="2400" dirty="0"/>
          </a:p>
        </p:txBody>
      </p:sp>
      <p:graphicFrame>
        <p:nvGraphicFramePr>
          <p:cNvPr id="10" name="表格 23"/>
          <p:cNvGraphicFramePr>
            <a:graphicFrameLocks noGrp="1"/>
          </p:cNvGraphicFramePr>
          <p:nvPr/>
        </p:nvGraphicFramePr>
        <p:xfrm>
          <a:off x="3063116" y="2745880"/>
          <a:ext cx="5615143" cy="52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143"/>
              </a:tblGrid>
              <a:tr h="529701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···a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i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i+1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 ···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n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+mn-ea"/>
                          <a:cs typeface="+mn-cs"/>
                        </a:rPr>
                        <a:t>#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24"/>
          <p:cNvGraphicFramePr>
            <a:graphicFrameLocks noGrp="1"/>
          </p:cNvGraphicFramePr>
          <p:nvPr/>
        </p:nvGraphicFramePr>
        <p:xfrm>
          <a:off x="1462273" y="3625715"/>
          <a:ext cx="865468" cy="306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34"/>
                <a:gridCol w="432734"/>
              </a:tblGrid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q</a:t>
                      </a: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状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符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态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号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箭头连接符 11"/>
          <p:cNvCxnSpPr>
            <a:stCxn id="9" idx="0"/>
            <a:endCxn id="10" idx="2"/>
          </p:cNvCxnSpPr>
          <p:nvPr/>
        </p:nvCxnSpPr>
        <p:spPr>
          <a:xfrm flipH="1" flipV="1">
            <a:off x="5870687" y="3275581"/>
            <a:ext cx="1" cy="32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858679" y="4055795"/>
            <a:ext cx="0" cy="326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1"/>
          </p:cNvCxnSpPr>
          <p:nvPr/>
        </p:nvCxnSpPr>
        <p:spPr>
          <a:xfrm flipH="1" flipV="1">
            <a:off x="2327741" y="3831256"/>
            <a:ext cx="73537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3"/>
            <a:endCxn id="17" idx="1"/>
          </p:cNvCxnSpPr>
          <p:nvPr/>
        </p:nvCxnSpPr>
        <p:spPr>
          <a:xfrm>
            <a:off x="8678259" y="3831257"/>
            <a:ext cx="5122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190539" y="3600424"/>
            <a:ext cx="80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10979" y="4362972"/>
            <a:ext cx="492443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文</a:t>
            </a:r>
            <a:endParaRPr lang="en-US" altLang="zh-CN" sz="2400" dirty="0"/>
          </a:p>
          <a:p>
            <a:r>
              <a:rPr lang="zh-CN" altLang="en-US" sz="2400" dirty="0"/>
              <a:t>法</a:t>
            </a:r>
            <a:endParaRPr lang="en-US" altLang="zh-CN" sz="2400" dirty="0"/>
          </a:p>
          <a:p>
            <a:r>
              <a:rPr lang="zh-CN" altLang="en-US" sz="2400" dirty="0"/>
              <a:t>规</a:t>
            </a:r>
            <a:endParaRPr lang="en-US" altLang="zh-CN" sz="2400" dirty="0"/>
          </a:p>
          <a:p>
            <a:r>
              <a:rPr lang="zh-CN" altLang="en-US" sz="2400" dirty="0"/>
              <a:t>则</a:t>
            </a:r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15" name="直接箭头连接符 14"/>
          <p:cNvCxnSpPr>
            <a:stCxn id="18" idx="1"/>
            <a:endCxn id="26" idx="3"/>
          </p:cNvCxnSpPr>
          <p:nvPr/>
        </p:nvCxnSpPr>
        <p:spPr>
          <a:xfrm flipH="1">
            <a:off x="9830560" y="5526890"/>
            <a:ext cx="680419" cy="1043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12153" y="3684330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SP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1148325" y="3883064"/>
            <a:ext cx="235455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/>
          <p:cNvSpPr txBox="1"/>
          <p:nvPr/>
        </p:nvSpPr>
        <p:spPr>
          <a:xfrm>
            <a:off x="9338117" y="4383165"/>
            <a:ext cx="492443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分析表产生器 </a:t>
            </a:r>
            <a:endParaRPr lang="zh-CN" altLang="en-US" sz="2400" dirty="0"/>
          </a:p>
        </p:txBody>
      </p:sp>
      <p:cxnSp>
        <p:nvCxnSpPr>
          <p:cNvPr id="30" name="直接箭头连接符 29"/>
          <p:cNvCxnSpPr>
            <a:stCxn id="26" idx="1"/>
            <a:endCxn id="8" idx="3"/>
          </p:cNvCxnSpPr>
          <p:nvPr/>
        </p:nvCxnSpPr>
        <p:spPr>
          <a:xfrm flipH="1" flipV="1">
            <a:off x="8678259" y="5532916"/>
            <a:ext cx="659858" cy="441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不是</a:t>
                </a:r>
                <a:r>
                  <a:rPr lang="en-US" altLang="zh-CN" dirty="0"/>
                  <a:t>LR(0)</a:t>
                </a:r>
                <a:r>
                  <a:rPr lang="zh-CN" altLang="en-US" dirty="0"/>
                  <a:t>文法时，可以采用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简单</a:t>
                </a:r>
                <a:r>
                  <a:rPr lang="zh-CN" altLang="en-US" dirty="0"/>
                  <a:t>地向后看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/>
                  <a:t>个输入符号的方法，解决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移进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归约冲突</a:t>
                </a:r>
                <a:r>
                  <a:rPr lang="zh-CN" altLang="en-US" dirty="0"/>
                  <a:t>或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归约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归约</a:t>
                </a:r>
                <a:r>
                  <a:rPr lang="zh-CN" altLang="en-US" dirty="0"/>
                  <a:t>冲突</a:t>
                </a:r>
                <a:endParaRPr lang="en-US" altLang="zh-CN" dirty="0"/>
              </a:p>
              <a:p>
                <a:r>
                  <a:rPr lang="zh-CN" altLang="en-US" dirty="0"/>
                  <a:t>假设文法</a:t>
                </a:r>
                <a:r>
                  <a:rPr lang="en-US" altLang="zh-CN" dirty="0"/>
                  <a:t>LR(0)</a:t>
                </a:r>
                <a:r>
                  <a:rPr lang="zh-CN" altLang="en-US" dirty="0"/>
                  <a:t>项目集规范族有一个并存移进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归约冲突和归约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归约冲突的项目集</a:t>
                </a:r>
                <a:r>
                  <a:rPr lang="en-US" altLang="zh-CN" dirty="0" err="1"/>
                  <a:t>I</a:t>
                </a:r>
                <a:r>
                  <a:rPr lang="en-US" altLang="zh-CN" baseline="-25000" dirty="0" err="1"/>
                  <a:t>k</a:t>
                </a:r>
                <a:r>
                  <a:rPr lang="zh-CN" altLang="en-US" dirty="0"/>
                  <a:t>，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 err="1"/>
                  <a:t>I</a:t>
                </a:r>
                <a:r>
                  <a:rPr lang="en-US" altLang="zh-CN" baseline="-25000" dirty="0" err="1"/>
                  <a:t>k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{A→α·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dirty="0"/>
                  <a:t>β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A→γ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·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B→δ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·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···  }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若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{a}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∩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∩ </m:t>
                    </m:r>
                  </m:oMath>
                </a14:m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FOLLOW(B)=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，则冲突可决：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lvl="1"/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if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移入符号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集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then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移入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lvl="1"/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if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then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用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A→γ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if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then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用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B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→ δ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r>
                  <a:rPr lang="zh-CN" altLang="en-US" sz="2400" dirty="0">
                    <a:latin typeface="+mn-ea"/>
                    <a:ea typeface="+mn-ea"/>
                  </a:rPr>
                  <a:t>这种分析方法称为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  <a:ea typeface="+mn-ea"/>
                  </a:rPr>
                  <a:t>SLR(1)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+mn-ea"/>
                    <a:ea typeface="+mn-ea"/>
                  </a:rPr>
                  <a:t>分析法</a:t>
                </a:r>
                <a:r>
                  <a:rPr lang="zh-CN" altLang="en-US" sz="2400" dirty="0">
                    <a:latin typeface="+mn-ea"/>
                    <a:ea typeface="+mn-ea"/>
                  </a:rPr>
                  <a:t>。 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8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SLR(1)</a:t>
            </a:r>
            <a:r>
              <a:rPr lang="zh-CN" altLang="en-US" dirty="0"/>
              <a:t>分析表的构造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对每一个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LR(0)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项目，依据下列情况分别填分析表：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如果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移进项目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 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β∈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如果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归约项目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标号为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lang="en-US" altLang="zh-CN" sz="2400" dirty="0">
                <a:solidFill>
                  <a:srgbClr val="333333"/>
                </a:solidFill>
                <a:effectLst/>
                <a:latin typeface="+mn-ea"/>
                <a:ea typeface="+mn-ea"/>
                <a:cs typeface="Cambria Math" panose="02040503050406030204" pitchFamily="18" charset="0"/>
              </a:rPr>
              <a:t> ∀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微软雅黑" panose="020B0503020204020204" pitchFamily="34" charset="-122"/>
                <a:cs typeface="Cambria Math" panose="02040503050406030204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a∈FOLLOW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(A)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如果接受项目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S′→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ACTION[k,#]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acc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如果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A∈V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GOTO[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凡⑴没能填入分析表元素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GOTO[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置为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t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为错误编号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487822" y="2738810"/>
            <a:ext cx="9138316" cy="7519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232698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6.2: </a:t>
            </a:r>
            <a:r>
              <a:rPr lang="zh-CN" altLang="en-US" dirty="0"/>
              <a:t>实型变量的声明文法</a:t>
            </a:r>
            <a:endParaRPr lang="en-US" altLang="zh-CN" dirty="0"/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实型变量说明</a:t>
            </a:r>
            <a:r>
              <a:rPr lang="en-US" altLang="zh-CN" sz="2400" dirty="0"/>
              <a:t>&gt;→real&lt;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 → 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&gt;,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 →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85528" y="3804415"/>
            <a:ext cx="20984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G[S]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S→rD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68458" y="3665914"/>
            <a:ext cx="20984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G[S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′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S′→S 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S→rD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3294" y="39146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拓广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 flipV="1">
            <a:off x="3583959" y="4404578"/>
            <a:ext cx="1584499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blipFill rotWithShape="1">
                <a:blip r:embed="rId1"/>
                <a:stretch>
                  <a:fillRect l="-1064" t="-1743" r="-1019" b="-1729"/>
                </a:stretch>
              </a:blip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blipFill rotWithShape="1">
                <a:blip r:embed="rId2"/>
                <a:stretch>
                  <a:fillRect l="-4487" t="-562" r="-20221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blipFill rotWithShape="1">
                <a:blip r:embed="rId3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" t="-76" r="10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18" idx="2"/>
            <a:endCxn id="5" idx="0"/>
          </p:cNvCxnSpPr>
          <p:nvPr/>
        </p:nvCxnSpPr>
        <p:spPr bwMode="auto">
          <a:xfrm flipH="1">
            <a:off x="2420326" y="2326190"/>
            <a:ext cx="11138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>
            <a:stCxn id="18" idx="3"/>
            <a:endCxn id="19" idx="1"/>
          </p:cNvCxnSpPr>
          <p:nvPr/>
        </p:nvCxnSpPr>
        <p:spPr bwMode="auto">
          <a:xfrm>
            <a:off x="3182330" y="18689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stCxn id="19" idx="2"/>
            <a:endCxn id="6" idx="0"/>
          </p:cNvCxnSpPr>
          <p:nvPr/>
        </p:nvCxnSpPr>
        <p:spPr bwMode="auto">
          <a:xfrm>
            <a:off x="4641263" y="2326190"/>
            <a:ext cx="2931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19" idx="3"/>
            <a:endCxn id="20" idx="1"/>
          </p:cNvCxnSpPr>
          <p:nvPr/>
        </p:nvCxnSpPr>
        <p:spPr bwMode="auto">
          <a:xfrm>
            <a:off x="5406194" y="1868989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 bwMode="auto">
          <a:xfrm>
            <a:off x="5406195" y="317633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 bwMode="auto">
          <a:xfrm>
            <a:off x="7542724" y="317633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680599" y="3785932"/>
          <a:ext cx="5350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00"/>
                <a:gridCol w="764400"/>
                <a:gridCol w="764400"/>
                <a:gridCol w="764540"/>
                <a:gridCol w="764260"/>
                <a:gridCol w="764400"/>
                <a:gridCol w="764400"/>
              </a:tblGrid>
              <a:tr h="0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r1,S5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r2</a:t>
                      </a:r>
                      <a:endParaRPr lang="zh-CN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blipFill rotWithShape="1">
                <a:blip r:embed="rId7"/>
                <a:stretch>
                  <a:fillRect l="-322" t="-576" r="-315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blipFill rotWithShape="1">
                <a:blip r:embed="rId8"/>
                <a:stretch>
                  <a:fillRect l="-351" t="-576" r="-4080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blipFill rotWithShape="1">
                <a:blip r:embed="rId9"/>
                <a:stretch>
                  <a:fillRect l="-319" t="-576" r="-294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7879345" y="1045332"/>
            <a:ext cx="17936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G[S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′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S′→S 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S→rD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3" t="-80" r="6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72" t="-151" r="71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84" t="-29" r="84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139" t="-115" r="53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66" t="-55" r="166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51" t="-45" r="51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7359353" y="4319077"/>
            <a:ext cx="2443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Shift  or reduce?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916360" y="2811333"/>
            <a:ext cx="1483975" cy="7899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blipFill rotWithShape="1">
                <a:blip r:embed="rId1"/>
                <a:stretch>
                  <a:fillRect l="-1064" t="-1743" r="-1019" b="-1729"/>
                </a:stretch>
              </a:blip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blipFill rotWithShape="1">
                <a:blip r:embed="rId2"/>
                <a:stretch>
                  <a:fillRect l="-4487" t="-562" r="-20221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blipFill rotWithShape="1">
                <a:blip r:embed="rId3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" t="-76" r="10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18" idx="2"/>
            <a:endCxn id="5" idx="0"/>
          </p:cNvCxnSpPr>
          <p:nvPr/>
        </p:nvCxnSpPr>
        <p:spPr bwMode="auto">
          <a:xfrm flipH="1">
            <a:off x="2420326" y="2326190"/>
            <a:ext cx="11138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>
            <a:stCxn id="18" idx="3"/>
            <a:endCxn id="19" idx="1"/>
          </p:cNvCxnSpPr>
          <p:nvPr/>
        </p:nvCxnSpPr>
        <p:spPr bwMode="auto">
          <a:xfrm>
            <a:off x="3182330" y="18689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stCxn id="19" idx="2"/>
            <a:endCxn id="6" idx="0"/>
          </p:cNvCxnSpPr>
          <p:nvPr/>
        </p:nvCxnSpPr>
        <p:spPr bwMode="auto">
          <a:xfrm>
            <a:off x="4641263" y="2326190"/>
            <a:ext cx="2931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19" idx="3"/>
            <a:endCxn id="20" idx="1"/>
          </p:cNvCxnSpPr>
          <p:nvPr/>
        </p:nvCxnSpPr>
        <p:spPr bwMode="auto">
          <a:xfrm>
            <a:off x="5406194" y="1868989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 bwMode="auto">
          <a:xfrm>
            <a:off x="5406195" y="317633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 bwMode="auto">
          <a:xfrm>
            <a:off x="7542724" y="317633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/>
          <p:cNvGraphicFramePr>
            <a:graphicFrameLocks noGrp="1"/>
          </p:cNvGraphicFramePr>
          <p:nvPr/>
        </p:nvGraphicFramePr>
        <p:xfrm>
          <a:off x="1680599" y="3785932"/>
          <a:ext cx="5350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00"/>
                <a:gridCol w="764400"/>
                <a:gridCol w="764400"/>
                <a:gridCol w="764400"/>
                <a:gridCol w="764400"/>
                <a:gridCol w="764400"/>
                <a:gridCol w="764400"/>
              </a:tblGrid>
              <a:tr h="0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r1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r2</a:t>
                      </a:r>
                      <a:endParaRPr lang="zh-CN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blipFill rotWithShape="1">
                <a:blip r:embed="rId6"/>
                <a:stretch>
                  <a:fillRect l="-322" t="-576" r="-315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blipFill rotWithShape="1">
                <a:blip r:embed="rId7"/>
                <a:stretch>
                  <a:fillRect l="-351" t="-576" r="-4080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blipFill rotWithShape="1">
                <a:blip r:embed="rId8"/>
                <a:stretch>
                  <a:fillRect l="-319" t="-576" r="-294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7879345" y="1045332"/>
            <a:ext cx="17936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G[S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′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S′→S 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S→rD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3" t="-80" r="6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72" t="-151" r="71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84" t="-29" r="84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39" t="-115" r="53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166" t="-55" r="166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51" t="-45" r="51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7359352" y="4319077"/>
            <a:ext cx="3558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Shift  or reduce?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Follow(S) = {#}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916360" y="2811333"/>
            <a:ext cx="1483975" cy="7899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719132"/>
                <a:ext cx="1524004" cy="914400"/>
              </a:xfrm>
              <a:prstGeom prst="rect">
                <a:avLst/>
              </a:prstGeom>
              <a:blipFill rotWithShape="1">
                <a:blip r:embed="rId1"/>
                <a:stretch>
                  <a:fillRect l="-1064" t="-1743" r="-1019" b="-1729"/>
                </a:stretch>
              </a:blip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719132"/>
                <a:ext cx="1524003" cy="914400"/>
              </a:xfrm>
              <a:prstGeom prst="rect">
                <a:avLst/>
              </a:prstGeom>
              <a:blipFill rotWithShape="1">
                <a:blip r:embed="rId2"/>
                <a:stretch>
                  <a:fillRect l="-4487" t="-562" r="-20221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719132"/>
                <a:ext cx="1524003" cy="914400"/>
              </a:xfrm>
              <a:prstGeom prst="rect">
                <a:avLst/>
              </a:prstGeom>
              <a:blipFill rotWithShape="1">
                <a:blip r:embed="rId3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719132"/>
                <a:ext cx="1524003" cy="914400"/>
              </a:xfrm>
              <a:prstGeom prst="rect">
                <a:avLst/>
              </a:prstGeom>
              <a:blipFill rotWithShape="1">
                <a:blip r:embed="rId4"/>
                <a:stretch>
                  <a:fillRect l="-346" t="-562" r="-279" b="-47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" t="-76" r="10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18" idx="2"/>
            <a:endCxn id="5" idx="0"/>
          </p:cNvCxnSpPr>
          <p:nvPr/>
        </p:nvCxnSpPr>
        <p:spPr bwMode="auto">
          <a:xfrm flipH="1">
            <a:off x="2420326" y="2326190"/>
            <a:ext cx="11138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>
            <a:stCxn id="18" idx="3"/>
            <a:endCxn id="19" idx="1"/>
          </p:cNvCxnSpPr>
          <p:nvPr/>
        </p:nvCxnSpPr>
        <p:spPr bwMode="auto">
          <a:xfrm>
            <a:off x="3182330" y="18689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stCxn id="19" idx="2"/>
            <a:endCxn id="6" idx="0"/>
          </p:cNvCxnSpPr>
          <p:nvPr/>
        </p:nvCxnSpPr>
        <p:spPr bwMode="auto">
          <a:xfrm>
            <a:off x="4641263" y="2326190"/>
            <a:ext cx="2931" cy="3929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19" idx="3"/>
            <a:endCxn id="20" idx="1"/>
          </p:cNvCxnSpPr>
          <p:nvPr/>
        </p:nvCxnSpPr>
        <p:spPr bwMode="auto">
          <a:xfrm>
            <a:off x="5406194" y="1868989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>
            <a:stCxn id="6" idx="3"/>
            <a:endCxn id="7" idx="1"/>
          </p:cNvCxnSpPr>
          <p:nvPr/>
        </p:nvCxnSpPr>
        <p:spPr bwMode="auto">
          <a:xfrm>
            <a:off x="5406195" y="317633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 bwMode="auto">
          <a:xfrm>
            <a:off x="7542724" y="317633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680599" y="3785932"/>
          <a:ext cx="5350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00"/>
                <a:gridCol w="764400"/>
                <a:gridCol w="764400"/>
                <a:gridCol w="764400"/>
                <a:gridCol w="764400"/>
                <a:gridCol w="764400"/>
                <a:gridCol w="764400"/>
              </a:tblGrid>
              <a:tr h="0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en-US" altLang="zh-C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914400"/>
              </a:xfrm>
              <a:prstGeom prst="rect">
                <a:avLst/>
              </a:prstGeom>
              <a:blipFill rotWithShape="1">
                <a:blip r:embed="rId7"/>
                <a:stretch>
                  <a:fillRect l="-322" t="-576" r="-315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914400"/>
              </a:xfrm>
              <a:prstGeom prst="rect">
                <a:avLst/>
              </a:prstGeom>
              <a:blipFill rotWithShape="1">
                <a:blip r:embed="rId8"/>
                <a:stretch>
                  <a:fillRect l="-351" t="-576" r="-4080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914400"/>
              </a:xfrm>
              <a:prstGeom prst="rect">
                <a:avLst/>
              </a:prstGeom>
              <a:blipFill rotWithShape="1">
                <a:blip r:embed="rId9"/>
                <a:stretch>
                  <a:fillRect l="-319" t="-576" r="-294" b="-46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7879345" y="1045332"/>
            <a:ext cx="17936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G[S</a:t>
            </a:r>
            <a:r>
              <a:rPr lang="en-US" altLang="zh-CN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′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S′→S </a:t>
            </a:r>
            <a:b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S→rD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D→D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D→i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3" t="-80" r="6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337994"/>
                <a:ext cx="609598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72" t="-151" r="71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84" t="-29" r="84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988" y="2289600"/>
                <a:ext cx="454268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139" t="-115" r="53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792932"/>
                <a:ext cx="38100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66" t="-55" r="166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839888"/>
                <a:ext cx="3810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51" t="-45" r="51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7359352" y="4319077"/>
            <a:ext cx="3558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Shift  or reduce?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Follow(D) = {, , #}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916360" y="2811333"/>
            <a:ext cx="1483975" cy="789924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例</a:t>
            </a:r>
            <a:r>
              <a:rPr lang="en-US" altLang="zh-CN" dirty="0"/>
              <a:t>6.1(</a:t>
            </a:r>
            <a:r>
              <a:rPr lang="zh-CN" altLang="en-US" dirty="0"/>
              <a:t>也是例</a:t>
            </a:r>
            <a:r>
              <a:rPr lang="en-US" altLang="zh-CN" dirty="0"/>
              <a:t>5.1)</a:t>
            </a:r>
            <a:r>
              <a:rPr lang="zh-CN" altLang="en-US" dirty="0"/>
              <a:t>的文法及其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en-US" altLang="zh-CN" dirty="0"/>
          </a:p>
          <a:p>
            <a:r>
              <a:rPr lang="zh-CN" altLang="en-US" dirty="0"/>
              <a:t>考虑分析串：</a:t>
            </a:r>
            <a:r>
              <a:rPr lang="en-US" altLang="zh-CN" dirty="0" err="1">
                <a:solidFill>
                  <a:srgbClr val="0000FF"/>
                </a:solidFill>
              </a:rPr>
              <a:t>abecde</a:t>
            </a:r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2"/>
          <p:cNvGraphicFramePr>
            <a:graphicFrameLocks noGrp="1"/>
          </p:cNvGraphicFramePr>
          <p:nvPr/>
        </p:nvGraphicFramePr>
        <p:xfrm>
          <a:off x="804310" y="2190668"/>
          <a:ext cx="622261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36"/>
                <a:gridCol w="739986"/>
                <a:gridCol w="622261"/>
                <a:gridCol w="622261"/>
                <a:gridCol w="622261"/>
                <a:gridCol w="622261"/>
                <a:gridCol w="694707"/>
                <a:gridCol w="549815"/>
                <a:gridCol w="622261"/>
                <a:gridCol w="622261"/>
              </a:tblGrid>
              <a:tr h="345924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45924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5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43408" y="4226518"/>
            <a:ext cx="2615240" cy="2308324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G′[S′]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：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）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S′→S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）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S→aAcBe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）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）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A→Ab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）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8590318" y="1757887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644538" y="2888417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51028" y="3245226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91881" y="3218721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85555" y="2865982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52963" y="2865981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80965" y="2852542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83692" y="2571497"/>
            <a:ext cx="1901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Segoe UI" panose="020B0502040204020203"/>
                <a:ea typeface="微软雅黑" panose="020B0503020204020204" pitchFamily="34" charset="-122"/>
              </a:rPr>
              <a:t>A[3,e]=null</a:t>
            </a:r>
            <a:endParaRPr lang="en-US" altLang="zh-CN" sz="2400" dirty="0">
              <a:solidFill>
                <a:srgbClr val="FF0000"/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Segoe UI" panose="020B0502040204020203"/>
                <a:ea typeface="微软雅黑" panose="020B0503020204020204" pitchFamily="34" charset="-122"/>
              </a:rPr>
              <a:t>出错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/>
      <p:bldP spid="12" grpId="0"/>
      <p:bldP spid="12" grpId="1"/>
      <p:bldP spid="13" grpId="0"/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SLR(1)</a:t>
            </a:r>
            <a:r>
              <a:rPr lang="zh-CN" altLang="en-US" dirty="0"/>
              <a:t>文法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6.8   </a:t>
            </a:r>
            <a:r>
              <a:rPr lang="zh-CN" altLang="en-US" dirty="0"/>
              <a:t>设文法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  <a:r>
              <a:rPr lang="en-US" altLang="zh-CN" dirty="0"/>
              <a:t>C</a:t>
            </a:r>
            <a:r>
              <a:rPr lang="zh-CN" altLang="en-US" dirty="0"/>
              <a:t>中任意含有</a:t>
            </a:r>
            <a:r>
              <a:rPr lang="en-US" altLang="zh-CN" dirty="0"/>
              <a:t>m</a:t>
            </a:r>
            <a:r>
              <a:rPr lang="zh-CN" altLang="en-US" dirty="0"/>
              <a:t>个移进项目和</a:t>
            </a:r>
            <a:r>
              <a:rPr lang="en-US" altLang="zh-CN" dirty="0"/>
              <a:t>n</a:t>
            </a:r>
            <a:r>
              <a:rPr lang="zh-CN" altLang="en-US" dirty="0"/>
              <a:t>个归约项目的冲突项目集</a:t>
            </a:r>
            <a:r>
              <a:rPr lang="en-US" altLang="zh-CN" dirty="0" err="1"/>
              <a:t>I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的一般形式为：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（其中，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α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βj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γ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∈(V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)*,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表示剩下的待约项目），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如果移进符号集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sz="2400" i="0" u="none" strike="noStrike" kern="1200" cap="none" spc="0" normalizeH="0" baseline="-2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 </a:t>
            </a:r>
            <a:r>
              <a:rPr kumimoji="0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两两相交均为空集 ，则文法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称为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文法，可用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分析法</a:t>
            </a:r>
            <a:endParaRPr lang="zh-CN" altLang="en-US" sz="2400" dirty="0">
              <a:latin typeface="+mn-ea"/>
              <a:ea typeface="+mn-ea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文法，是无二义性的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LR(0)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文法，一定也是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文法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SzTx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</a:rPr>
              <a:t>.2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G[S]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 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→  AB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该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文法是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的吗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?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若是请构造它的分析表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;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给出输入串</a:t>
            </a:r>
            <a:r>
              <a:rPr kumimoji="0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baab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#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的分析过程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SzTx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第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拓广文法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 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→  AB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求</a:t>
            </a:r>
            <a:r>
              <a:rPr lang="en-US" altLang="zh-CN" dirty="0"/>
              <a:t>Follow()</a:t>
            </a:r>
            <a:r>
              <a:rPr lang="zh-CN" altLang="en-US" dirty="0"/>
              <a:t>集</a:t>
            </a:r>
            <a:endParaRPr lang="en-US" altLang="zh-CN" dirty="0"/>
          </a:p>
          <a:p>
            <a:pPr lvl="1"/>
            <a:r>
              <a:rPr lang="en-US" altLang="zh-CN" sz="2400" dirty="0"/>
              <a:t>Follow(S’) = { # }</a:t>
            </a:r>
            <a:endParaRPr lang="en-US" altLang="zh-CN" sz="2400" dirty="0"/>
          </a:p>
          <a:p>
            <a:pPr lvl="1"/>
            <a:r>
              <a:rPr lang="en-US" altLang="zh-CN" sz="2400" dirty="0"/>
              <a:t>Follow(S) = { # }</a:t>
            </a:r>
            <a:endParaRPr lang="en-US" altLang="zh-CN" sz="2400" dirty="0"/>
          </a:p>
          <a:p>
            <a:pPr lvl="1"/>
            <a:r>
              <a:rPr lang="en-US" altLang="zh-CN" sz="2400" dirty="0"/>
              <a:t>Follow(A) = {b, #}</a:t>
            </a:r>
            <a:endParaRPr lang="en-US" altLang="zh-CN" sz="2400" dirty="0"/>
          </a:p>
          <a:p>
            <a:pPr lvl="1"/>
            <a:r>
              <a:rPr lang="en-US" altLang="zh-CN" sz="2400" dirty="0"/>
              <a:t>Follow(B) = {a, # 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447"/>
          <p:cNvSpPr txBox="1">
            <a:spLocks noChangeArrowheads="1"/>
          </p:cNvSpPr>
          <p:nvPr/>
        </p:nvSpPr>
        <p:spPr bwMode="auto">
          <a:xfrm>
            <a:off x="5052218" y="903619"/>
            <a:ext cx="2087563" cy="2600712"/>
          </a:xfrm>
          <a:prstGeom prst="rect">
            <a:avLst/>
          </a:prstGeom>
          <a:noFill/>
          <a:ln w="22225" algn="ctr">
            <a:solidFill>
              <a:srgbClr val="00B050"/>
            </a:solidFill>
            <a:miter lim="800000"/>
          </a:ln>
          <a:effectLst/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(0) S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→ S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(1) S →  AB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(2) A →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(3) A →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(4) B →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(5) B →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3578087" y="1842052"/>
            <a:ext cx="821635" cy="53008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表</a:t>
            </a:r>
            <a:r>
              <a:rPr lang="en-US" altLang="zh-CN" sz="2400" dirty="0"/>
              <a:t>6.1 </a:t>
            </a:r>
            <a:r>
              <a:rPr lang="zh-CN" altLang="en-US" sz="2400" dirty="0"/>
              <a:t>文法</a:t>
            </a:r>
            <a:r>
              <a:rPr lang="en-US" altLang="zh-CN" sz="2400" dirty="0"/>
              <a:t>G[S]</a:t>
            </a:r>
            <a:r>
              <a:rPr lang="zh-CN" altLang="en-US" sz="2400" dirty="0"/>
              <a:t>的</a:t>
            </a:r>
            <a:r>
              <a:rPr lang="en-US" altLang="zh-CN" sz="2400" dirty="0"/>
              <a:t>LR(0)</a:t>
            </a:r>
            <a:r>
              <a:rPr lang="zh-CN" altLang="en-US" sz="2400" dirty="0"/>
              <a:t>分析表，分析串：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abbcde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#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1387"/>
          <p:cNvSpPr txBox="1">
            <a:spLocks noChangeArrowheads="1"/>
          </p:cNvSpPr>
          <p:nvPr/>
        </p:nvSpPr>
        <p:spPr bwMode="auto">
          <a:xfrm>
            <a:off x="8576494" y="1867873"/>
            <a:ext cx="236166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400" dirty="0"/>
              <a:t>G[S]</a:t>
            </a:r>
            <a:r>
              <a:rPr lang="zh-CN" altLang="en-US" sz="2400" dirty="0"/>
              <a:t>： </a:t>
            </a:r>
            <a:endParaRPr lang="en-US" altLang="zh-CN" sz="2400" dirty="0"/>
          </a:p>
          <a:p>
            <a:pPr algn="l">
              <a:lnSpc>
                <a:spcPct val="90000"/>
              </a:lnSpc>
            </a:pPr>
            <a:r>
              <a:rPr lang="zh-CN" altLang="en-US" sz="2400" dirty="0"/>
              <a:t>⑴ </a:t>
            </a:r>
            <a:r>
              <a:rPr lang="en-US" altLang="zh-CN" sz="2400" dirty="0" err="1"/>
              <a:t>S→aAcBe</a:t>
            </a:r>
            <a:endParaRPr lang="en-US" altLang="zh-CN" sz="2400" dirty="0"/>
          </a:p>
          <a:p>
            <a:pPr algn="l" eaLnBrk="0" hangingPunct="0">
              <a:lnSpc>
                <a:spcPct val="90000"/>
              </a:lnSpc>
            </a:pPr>
            <a:r>
              <a:rPr lang="en-US" altLang="zh-CN" sz="2400" dirty="0"/>
              <a:t>⑵ </a:t>
            </a:r>
            <a:r>
              <a:rPr lang="en-US" altLang="zh-CN" sz="2400" dirty="0" err="1"/>
              <a:t>A→b</a:t>
            </a:r>
            <a:endParaRPr lang="en-US" altLang="zh-CN" sz="2400" dirty="0"/>
          </a:p>
          <a:p>
            <a:pPr algn="l" eaLnBrk="0" hangingPunct="0">
              <a:lnSpc>
                <a:spcPct val="90000"/>
              </a:lnSpc>
            </a:pPr>
            <a:r>
              <a:rPr lang="en-US" altLang="zh-CN" sz="2400" dirty="0"/>
              <a:t>⑶ </a:t>
            </a:r>
            <a:r>
              <a:rPr lang="en-US" altLang="zh-CN" sz="2400" dirty="0" err="1"/>
              <a:t>A→Ab</a:t>
            </a:r>
            <a:endParaRPr lang="en-US" altLang="zh-CN" sz="2400" dirty="0"/>
          </a:p>
          <a:p>
            <a:pPr algn="l" eaLnBrk="0" hangingPunct="0">
              <a:lnSpc>
                <a:spcPct val="90000"/>
              </a:lnSpc>
            </a:pPr>
            <a:r>
              <a:rPr lang="en-US" altLang="zh-CN" sz="2400" dirty="0"/>
              <a:t>⑷ </a:t>
            </a:r>
            <a:r>
              <a:rPr lang="en-US" altLang="zh-CN" sz="2400" dirty="0" err="1"/>
              <a:t>B→d</a:t>
            </a:r>
            <a:endParaRPr lang="en-US" altLang="zh-CN" sz="2400" dirty="0"/>
          </a:p>
        </p:txBody>
      </p:sp>
      <p:graphicFrame>
        <p:nvGraphicFramePr>
          <p:cNvPr id="6" name="表格 2"/>
          <p:cNvGraphicFramePr>
            <a:graphicFrameLocks noGrp="1"/>
          </p:cNvGraphicFramePr>
          <p:nvPr/>
        </p:nvGraphicFramePr>
        <p:xfrm>
          <a:off x="2951877" y="1685418"/>
          <a:ext cx="5386211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401"/>
                <a:gridCol w="535204"/>
                <a:gridCol w="535204"/>
                <a:gridCol w="535204"/>
                <a:gridCol w="535204"/>
                <a:gridCol w="535204"/>
                <a:gridCol w="653966"/>
                <a:gridCol w="526943"/>
                <a:gridCol w="526942"/>
                <a:gridCol w="557939"/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22992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648335" y="501720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表</a:t>
            </a:r>
            <a:r>
              <a:rPr lang="en-US" altLang="zh-CN" sz="2400" dirty="0"/>
              <a:t>6.1 </a:t>
            </a:r>
            <a:r>
              <a:rPr lang="zh-CN" altLang="en-US" sz="2400" dirty="0"/>
              <a:t>文法</a:t>
            </a:r>
            <a:r>
              <a:rPr lang="en-US" altLang="zh-CN" sz="2400" dirty="0"/>
              <a:t>G[S]</a:t>
            </a:r>
            <a:r>
              <a:rPr lang="zh-CN" altLang="en-US" sz="2400" dirty="0"/>
              <a:t>的</a:t>
            </a:r>
            <a:r>
              <a:rPr lang="en-US" altLang="zh-CN" sz="2400" dirty="0"/>
              <a:t>LR(0)</a:t>
            </a:r>
            <a:r>
              <a:rPr lang="zh-CN" altLang="en-US" sz="2400" dirty="0"/>
              <a:t>分析表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8576494" y="3721887"/>
            <a:ext cx="3353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S  - Shift</a:t>
            </a:r>
            <a:r>
              <a:rPr lang="zh-CN" altLang="en-US" sz="2400" dirty="0"/>
              <a:t>移进</a:t>
            </a:r>
            <a:endParaRPr lang="en-US" altLang="zh-CN" sz="2400" dirty="0"/>
          </a:p>
          <a:p>
            <a:pPr algn="l"/>
            <a:r>
              <a:rPr lang="en-US" altLang="zh-CN" sz="2400" dirty="0"/>
              <a:t>r  - Reduce</a:t>
            </a:r>
            <a:r>
              <a:rPr lang="zh-CN" altLang="en-US" sz="2400" dirty="0"/>
              <a:t>归约</a:t>
            </a:r>
            <a:endParaRPr lang="en-US" altLang="zh-CN" sz="2400" dirty="0"/>
          </a:p>
          <a:p>
            <a:pPr algn="l"/>
            <a:r>
              <a:rPr lang="en-US" altLang="zh-CN" sz="2400" dirty="0"/>
              <a:t>acc - </a:t>
            </a:r>
            <a:r>
              <a:rPr lang="zh-CN" altLang="en-US" sz="2400" dirty="0"/>
              <a:t>接受</a:t>
            </a:r>
            <a:endParaRPr lang="en-US" altLang="zh-CN" sz="2400" dirty="0"/>
          </a:p>
          <a:p>
            <a:pPr algn="l"/>
            <a:r>
              <a:rPr lang="en-US" altLang="zh-CN" sz="2400" dirty="0"/>
              <a:t>null - </a:t>
            </a:r>
            <a:r>
              <a:rPr lang="zh-CN" altLang="en-US" sz="2400" dirty="0"/>
              <a:t>出错 </a:t>
            </a:r>
            <a:endParaRPr lang="en-US" altLang="zh-CN" sz="2400" dirty="0"/>
          </a:p>
          <a:p>
            <a:pPr algn="l"/>
            <a:r>
              <a:rPr lang="en-US" altLang="zh-CN" sz="2400" dirty="0"/>
              <a:t>GOTO – </a:t>
            </a:r>
            <a:r>
              <a:rPr lang="zh-CN" altLang="en-US" sz="2400" dirty="0"/>
              <a:t>归约后的状态</a:t>
            </a:r>
            <a:endParaRPr lang="en-US" altLang="zh-CN" sz="2400" dirty="0"/>
          </a:p>
          <a:p>
            <a:pPr algn="l"/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182118" y="2373927"/>
                <a:ext cx="535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118" y="2373927"/>
                <a:ext cx="535724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27" t="-64" r="105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984387" y="6156194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LR(0)</a:t>
            </a:r>
            <a:r>
              <a:rPr lang="zh-CN" altLang="en-US" sz="2400" dirty="0"/>
              <a:t>分析表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0482" y="1727596"/>
            <a:ext cx="2733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+mn-ea"/>
              </a:rPr>
              <a:t>查表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action[q,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t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]: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zh-CN" sz="2000" dirty="0">
                <a:latin typeface="+mn-ea"/>
              </a:rPr>
              <a:t>S2=(2,a)</a:t>
            </a:r>
            <a:r>
              <a:rPr lang="zh-CN" altLang="en-US" sz="2000" dirty="0">
                <a:latin typeface="+mn-ea"/>
              </a:rPr>
              <a:t>入栈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i="1" dirty="0">
                <a:solidFill>
                  <a:srgbClr val="000000"/>
                </a:solidFill>
                <a:latin typeface="+mn-ea"/>
              </a:rPr>
              <a:t>r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2=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r2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归约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:A→</a:t>
            </a:r>
            <a:r>
              <a:rPr lang="el-GR" altLang="zh-CN" sz="2000" dirty="0">
                <a:solidFill>
                  <a:srgbClr val="000000"/>
                </a:solidFill>
                <a:latin typeface="+mn-ea"/>
              </a:rPr>
              <a:t>α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归约后查表：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(GOTO(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q,A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),A)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入栈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26898" y="4803244"/>
            <a:ext cx="609315" cy="14719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  <a:endParaRPr kumimoji="0" lang="en-US" altLang="zh-CN" sz="2400" dirty="0">
              <a:latin typeface="+mn-ea"/>
              <a:ea typeface="+mn-ea"/>
            </a:endParaRPr>
          </a:p>
        </p:txBody>
      </p:sp>
      <p:graphicFrame>
        <p:nvGraphicFramePr>
          <p:cNvPr id="14" name="表格 24"/>
          <p:cNvGraphicFramePr>
            <a:graphicFrameLocks noGrp="1"/>
          </p:cNvGraphicFramePr>
          <p:nvPr/>
        </p:nvGraphicFramePr>
        <p:xfrm>
          <a:off x="1462273" y="3625715"/>
          <a:ext cx="865468" cy="306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34"/>
                <a:gridCol w="432734"/>
              </a:tblGrid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q</a:t>
                      </a: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状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符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态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号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12153" y="3684330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SP→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求</a:t>
            </a:r>
            <a:r>
              <a:rPr lang="en-US" altLang="zh-CN" dirty="0"/>
              <a:t>LR(0)</a:t>
            </a:r>
            <a:r>
              <a:rPr lang="zh-CN" altLang="en-US" dirty="0"/>
              <a:t>项目集族及识别活前缀的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447"/>
          <p:cNvSpPr txBox="1">
            <a:spLocks noChangeArrowheads="1"/>
          </p:cNvSpPr>
          <p:nvPr/>
        </p:nvSpPr>
        <p:spPr bwMode="auto">
          <a:xfrm>
            <a:off x="487822" y="1601888"/>
            <a:ext cx="2087563" cy="2600712"/>
          </a:xfrm>
          <a:prstGeom prst="rect">
            <a:avLst/>
          </a:prstGeom>
          <a:noFill/>
          <a:ln w="22225" algn="ctr">
            <a:solidFill>
              <a:srgbClr val="00B050"/>
            </a:solidFill>
            <a:miter lim="800000"/>
          </a:ln>
          <a:effectLst/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(0) S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→ S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(1) S →  AB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(2) A →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(3) A →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(4) B →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(5) B →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822" y="4381238"/>
            <a:ext cx="2970273" cy="201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Follow(S’) = { # 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Follow(S) = { # 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Follow(A) = {b, #}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Follow(B) = {a, # }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5816666" y="1619053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266575" y="1758165"/>
            <a:ext cx="1438275" cy="138499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S’ → •S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 → •AB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A→ 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aBa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 →• 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161451" y="1720035"/>
            <a:ext cx="1438276" cy="55399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S’ →S•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106126" y="4189478"/>
            <a:ext cx="1439863" cy="55399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bA•b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8095122" y="3377216"/>
            <a:ext cx="1441450" cy="55399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b· 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260272" y="3526841"/>
            <a:ext cx="1438275" cy="110799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 →A•B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 →•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bAb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 • 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6161451" y="2390989"/>
            <a:ext cx="1438275" cy="110799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a•Ba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 → • 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bAb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 • 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151204" y="3919946"/>
            <a:ext cx="1472189" cy="110799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b•Ab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 →•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aBa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 → • 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260272" y="5150451"/>
            <a:ext cx="1439862" cy="55399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 → AB•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8070272" y="2670818"/>
            <a:ext cx="1511300" cy="55399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aB•a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8076622" y="1756418"/>
            <a:ext cx="1504950" cy="55399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aBa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4995532" y="3169820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7196625" y="3548860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832272" y="3898579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704436" y="2621804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8825922" y="2310839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5766466" y="3747858"/>
            <a:ext cx="287338" cy="366712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5811187" y="2438447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7765472" y="4118499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6565653" y="352286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9" name="直接箭头连接符 28"/>
          <p:cNvCxnSpPr>
            <a:endCxn id="11" idx="1"/>
          </p:cNvCxnSpPr>
          <p:nvPr/>
        </p:nvCxnSpPr>
        <p:spPr bwMode="auto">
          <a:xfrm flipV="1">
            <a:off x="5708473" y="1997034"/>
            <a:ext cx="452978" cy="525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>
            <a:stCxn id="10" idx="2"/>
            <a:endCxn id="14" idx="0"/>
          </p:cNvCxnSpPr>
          <p:nvPr/>
        </p:nvCxnSpPr>
        <p:spPr bwMode="auto">
          <a:xfrm flipH="1">
            <a:off x="4979410" y="3143160"/>
            <a:ext cx="6303" cy="38368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>
            <a:off x="5698547" y="2805160"/>
            <a:ext cx="47684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>
            <a:stCxn id="14" idx="2"/>
            <a:endCxn id="17" idx="0"/>
          </p:cNvCxnSpPr>
          <p:nvPr/>
        </p:nvCxnSpPr>
        <p:spPr bwMode="auto">
          <a:xfrm>
            <a:off x="4979410" y="4634837"/>
            <a:ext cx="793" cy="51561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stCxn id="15" idx="3"/>
            <a:endCxn id="18" idx="1"/>
          </p:cNvCxnSpPr>
          <p:nvPr/>
        </p:nvCxnSpPr>
        <p:spPr bwMode="auto">
          <a:xfrm>
            <a:off x="7599726" y="2944987"/>
            <a:ext cx="470546" cy="283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/>
          <p:cNvCxnSpPr>
            <a:stCxn id="18" idx="0"/>
            <a:endCxn id="19" idx="2"/>
          </p:cNvCxnSpPr>
          <p:nvPr/>
        </p:nvCxnSpPr>
        <p:spPr bwMode="auto">
          <a:xfrm flipV="1">
            <a:off x="8825922" y="2310416"/>
            <a:ext cx="3175" cy="36040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/>
          <p:nvPr/>
        </p:nvCxnSpPr>
        <p:spPr bwMode="auto">
          <a:xfrm flipV="1">
            <a:off x="7218163" y="3501295"/>
            <a:ext cx="0" cy="429919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stCxn id="16" idx="3"/>
            <a:endCxn id="12" idx="1"/>
          </p:cNvCxnSpPr>
          <p:nvPr/>
        </p:nvCxnSpPr>
        <p:spPr bwMode="auto">
          <a:xfrm flipV="1">
            <a:off x="7623393" y="4466477"/>
            <a:ext cx="482733" cy="746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>
            <a:stCxn id="12" idx="0"/>
            <a:endCxn id="13" idx="2"/>
          </p:cNvCxnSpPr>
          <p:nvPr/>
        </p:nvCxnSpPr>
        <p:spPr bwMode="auto">
          <a:xfrm flipH="1" flipV="1">
            <a:off x="8815847" y="3931214"/>
            <a:ext cx="10211" cy="2582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>
            <a:stCxn id="15" idx="2"/>
            <a:endCxn id="16" idx="0"/>
          </p:cNvCxnSpPr>
          <p:nvPr/>
        </p:nvCxnSpPr>
        <p:spPr bwMode="auto">
          <a:xfrm>
            <a:off x="6880589" y="3498985"/>
            <a:ext cx="6710" cy="42096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/>
          <p:nvPr/>
        </p:nvCxnSpPr>
        <p:spPr bwMode="auto">
          <a:xfrm>
            <a:off x="5698547" y="4163863"/>
            <a:ext cx="45265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4995532" y="4709265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0630" y="5967791"/>
            <a:ext cx="46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不是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文法，是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SLR(1)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文法</a:t>
            </a:r>
            <a:endParaRPr lang="zh-CN" altLang="en-US" sz="2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14906" y="173023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0" grpId="0"/>
      <p:bldP spid="4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319" y="830470"/>
            <a:ext cx="5220020" cy="5212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步 构造</a:t>
            </a:r>
            <a:r>
              <a:rPr lang="en-US" altLang="zh-CN" sz="2400" dirty="0"/>
              <a:t>SLR(1)</a:t>
            </a:r>
            <a:r>
              <a:rPr lang="zh-CN" altLang="en-US" sz="2400" dirty="0"/>
              <a:t>分析表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447"/>
          <p:cNvSpPr txBox="1">
            <a:spLocks noChangeArrowheads="1"/>
          </p:cNvSpPr>
          <p:nvPr/>
        </p:nvSpPr>
        <p:spPr bwMode="auto">
          <a:xfrm>
            <a:off x="3510483" y="4805913"/>
            <a:ext cx="2087563" cy="192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 algn="ctr">
            <a:noFill/>
            <a:miter lim="800000"/>
          </a:ln>
          <a:effectLst/>
        </p:spPr>
        <p:txBody>
          <a:bodyPr tIns="0" bIns="0">
            <a:spAutoFit/>
          </a:bodyPr>
          <a:lstStyle/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+mn-ea"/>
              </a:rPr>
              <a:t>(0) S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altLang="zh-CN" sz="2000" dirty="0">
                <a:latin typeface="+mn-ea"/>
              </a:rPr>
              <a:t>→ S</a:t>
            </a:r>
            <a:endParaRPr lang="en-US" altLang="zh-CN" sz="2000" dirty="0"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(1) S →  AB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(2) A →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(3) A → </a:t>
            </a:r>
            <a:r>
              <a:rPr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(4) B →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(5) B → </a:t>
            </a:r>
            <a:r>
              <a:rPr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1717" y="5171467"/>
            <a:ext cx="2245765" cy="15861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Follow(S’) = { # }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Follow(S) = { # }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Follow(A) = {b, #}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Follow(B) = {a, # }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6792" y="1259133"/>
            <a:ext cx="5321300" cy="3752896"/>
            <a:chOff x="386542" y="1419553"/>
            <a:chExt cx="5321300" cy="3752896"/>
          </a:xfrm>
        </p:grpSpPr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1942936" y="1419553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S</a:t>
              </a:r>
              <a:endParaRPr lang="en-US" altLang="zh-CN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86542" y="1520535"/>
              <a:ext cx="5321300" cy="3651914"/>
              <a:chOff x="386542" y="1520535"/>
              <a:chExt cx="5321300" cy="3651914"/>
            </a:xfrm>
          </p:grpSpPr>
          <p:sp>
            <p:nvSpPr>
              <p:cNvPr id="10" name="Text Box 2"/>
              <p:cNvSpPr txBox="1">
                <a:spLocks noChangeArrowheads="1"/>
              </p:cNvSpPr>
              <p:nvPr/>
            </p:nvSpPr>
            <p:spPr bwMode="auto">
              <a:xfrm>
                <a:off x="392845" y="1558665"/>
                <a:ext cx="1438275" cy="1384995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0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S’ → •S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S → •AB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A→ 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aBa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A →• </a:t>
                </a:r>
                <a:endParaRPr lang="en-US" altLang="zh-CN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301666" y="1520535"/>
                <a:ext cx="1424331" cy="553998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1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S’ →S•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4232396" y="3989978"/>
                <a:ext cx="1439863" cy="553998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7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bA•b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 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4221392" y="3177716"/>
                <a:ext cx="1441450" cy="553998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9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bA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 b· 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386542" y="3227591"/>
                <a:ext cx="1438275" cy="11079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2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S →A•B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 →•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bAb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B → • </a:t>
                </a:r>
                <a:endParaRPr lang="en-US" altLang="zh-CN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287721" y="2191489"/>
                <a:ext cx="1438275" cy="11079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3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a•Ba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 → •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bAb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B → • </a:t>
                </a:r>
                <a:endParaRPr lang="en-US" altLang="zh-CN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6" name="Text Box 8"/>
              <p:cNvSpPr txBox="1">
                <a:spLocks noChangeArrowheads="1"/>
              </p:cNvSpPr>
              <p:nvPr/>
            </p:nvSpPr>
            <p:spPr bwMode="auto">
              <a:xfrm>
                <a:off x="2277474" y="3720446"/>
                <a:ext cx="1472189" cy="11079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5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b•Ab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 →•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aBa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A → • </a:t>
                </a:r>
                <a:endParaRPr lang="en-US" altLang="zh-CN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386542" y="4618451"/>
                <a:ext cx="1439862" cy="553998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4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S → AB•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8" name="Text Box 10"/>
              <p:cNvSpPr txBox="1">
                <a:spLocks noChangeArrowheads="1"/>
              </p:cNvSpPr>
              <p:nvPr/>
            </p:nvSpPr>
            <p:spPr bwMode="auto">
              <a:xfrm>
                <a:off x="4196542" y="2471318"/>
                <a:ext cx="1511300" cy="553998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6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aB•a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9" name="Text Box 11"/>
              <p:cNvSpPr txBox="1">
                <a:spLocks noChangeArrowheads="1"/>
              </p:cNvSpPr>
              <p:nvPr/>
            </p:nvSpPr>
            <p:spPr bwMode="auto">
              <a:xfrm>
                <a:off x="4202892" y="1556918"/>
                <a:ext cx="1504950" cy="553998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</a:ln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8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aBa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•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1121802" y="2920445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3322895" y="3349360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4958542" y="3699079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3830706" y="2422304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" name="Text Box 24"/>
              <p:cNvSpPr txBox="1">
                <a:spLocks noChangeArrowheads="1"/>
              </p:cNvSpPr>
              <p:nvPr/>
            </p:nvSpPr>
            <p:spPr bwMode="auto">
              <a:xfrm>
                <a:off x="4952192" y="2111339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5" name="Text Box 28"/>
              <p:cNvSpPr txBox="1">
                <a:spLocks noChangeArrowheads="1"/>
              </p:cNvSpPr>
              <p:nvPr/>
            </p:nvSpPr>
            <p:spPr bwMode="auto">
              <a:xfrm>
                <a:off x="1892736" y="3548358"/>
                <a:ext cx="287338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6" name="Text Box 30"/>
              <p:cNvSpPr txBox="1">
                <a:spLocks noChangeArrowheads="1"/>
              </p:cNvSpPr>
              <p:nvPr/>
            </p:nvSpPr>
            <p:spPr bwMode="auto">
              <a:xfrm>
                <a:off x="1937457" y="2238947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7" name="Text Box 32"/>
              <p:cNvSpPr txBox="1">
                <a:spLocks noChangeArrowheads="1"/>
              </p:cNvSpPr>
              <p:nvPr/>
            </p:nvSpPr>
            <p:spPr bwMode="auto">
              <a:xfrm>
                <a:off x="3891742" y="3918999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8" name="Text Box 34"/>
              <p:cNvSpPr txBox="1">
                <a:spLocks noChangeArrowheads="1"/>
              </p:cNvSpPr>
              <p:nvPr/>
            </p:nvSpPr>
            <p:spPr bwMode="auto">
              <a:xfrm>
                <a:off x="2691923" y="3323367"/>
                <a:ext cx="287337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  <p:cxnSp>
            <p:nvCxnSpPr>
              <p:cNvPr id="29" name="直接箭头连接符 28"/>
              <p:cNvCxnSpPr>
                <a:endCxn id="11" idx="1"/>
              </p:cNvCxnSpPr>
              <p:nvPr/>
            </p:nvCxnSpPr>
            <p:spPr bwMode="auto">
              <a:xfrm flipV="1">
                <a:off x="1834743" y="1797534"/>
                <a:ext cx="466923" cy="5256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/>
              <p:cNvCxnSpPr>
                <a:stCxn id="10" idx="2"/>
                <a:endCxn id="14" idx="0"/>
              </p:cNvCxnSpPr>
              <p:nvPr/>
            </p:nvCxnSpPr>
            <p:spPr bwMode="auto">
              <a:xfrm flipH="1">
                <a:off x="1105680" y="2943660"/>
                <a:ext cx="6303" cy="28393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/>
              <p:cNvCxnSpPr/>
              <p:nvPr/>
            </p:nvCxnSpPr>
            <p:spPr bwMode="auto">
              <a:xfrm>
                <a:off x="1824817" y="2605660"/>
                <a:ext cx="476849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/>
              <p:cNvCxnSpPr>
                <a:stCxn id="14" idx="2"/>
                <a:endCxn id="17" idx="0"/>
              </p:cNvCxnSpPr>
              <p:nvPr/>
            </p:nvCxnSpPr>
            <p:spPr bwMode="auto">
              <a:xfrm>
                <a:off x="1105680" y="4335587"/>
                <a:ext cx="793" cy="28286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箭头连接符 32"/>
              <p:cNvCxnSpPr>
                <a:stCxn id="15" idx="3"/>
                <a:endCxn id="18" idx="1"/>
              </p:cNvCxnSpPr>
              <p:nvPr/>
            </p:nvCxnSpPr>
            <p:spPr bwMode="auto">
              <a:xfrm>
                <a:off x="3725996" y="2745487"/>
                <a:ext cx="470546" cy="283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箭头连接符 33"/>
              <p:cNvCxnSpPr>
                <a:stCxn id="18" idx="0"/>
                <a:endCxn id="19" idx="2"/>
              </p:cNvCxnSpPr>
              <p:nvPr/>
            </p:nvCxnSpPr>
            <p:spPr bwMode="auto">
              <a:xfrm flipV="1">
                <a:off x="4952192" y="2110916"/>
                <a:ext cx="3175" cy="360402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直接箭头连接符 34"/>
              <p:cNvCxnSpPr/>
              <p:nvPr/>
            </p:nvCxnSpPr>
            <p:spPr bwMode="auto">
              <a:xfrm flipV="1">
                <a:off x="3344433" y="3301795"/>
                <a:ext cx="0" cy="429919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箭头连接符 35"/>
              <p:cNvCxnSpPr>
                <a:stCxn id="16" idx="3"/>
                <a:endCxn id="12" idx="1"/>
              </p:cNvCxnSpPr>
              <p:nvPr/>
            </p:nvCxnSpPr>
            <p:spPr bwMode="auto">
              <a:xfrm flipV="1">
                <a:off x="3749663" y="4266977"/>
                <a:ext cx="482733" cy="746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箭头连接符 36"/>
              <p:cNvCxnSpPr>
                <a:stCxn id="12" idx="0"/>
                <a:endCxn id="13" idx="2"/>
              </p:cNvCxnSpPr>
              <p:nvPr/>
            </p:nvCxnSpPr>
            <p:spPr bwMode="auto">
              <a:xfrm flipH="1" flipV="1">
                <a:off x="4942117" y="3731714"/>
                <a:ext cx="10211" cy="25826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箭头连接符 37"/>
              <p:cNvCxnSpPr>
                <a:stCxn id="15" idx="2"/>
                <a:endCxn id="16" idx="0"/>
              </p:cNvCxnSpPr>
              <p:nvPr/>
            </p:nvCxnSpPr>
            <p:spPr bwMode="auto">
              <a:xfrm>
                <a:off x="3006859" y="3299485"/>
                <a:ext cx="6710" cy="42096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箭头连接符 38"/>
              <p:cNvCxnSpPr/>
              <p:nvPr/>
            </p:nvCxnSpPr>
            <p:spPr bwMode="auto">
              <a:xfrm>
                <a:off x="1824817" y="3964363"/>
                <a:ext cx="45265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Text Box 22"/>
              <p:cNvSpPr txBox="1">
                <a:spLocks noChangeArrowheads="1"/>
              </p:cNvSpPr>
              <p:nvPr/>
            </p:nvSpPr>
            <p:spPr bwMode="auto">
              <a:xfrm>
                <a:off x="1121802" y="4310265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41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278376" y="1351738"/>
          <a:ext cx="4891571" cy="524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486"/>
                <a:gridCol w="683486"/>
                <a:gridCol w="683486"/>
                <a:gridCol w="1136638"/>
                <a:gridCol w="337503"/>
                <a:gridCol w="683486"/>
                <a:gridCol w="683486"/>
              </a:tblGrid>
              <a:tr h="437387">
                <a:tc rowSpan="2">
                  <a:txBody>
                    <a:bodyPr/>
                    <a:lstStyle/>
                    <a:p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3738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acc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S9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-50141" y="134449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201862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420939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 </a:t>
            </a:r>
            <a:r>
              <a:rPr lang="en-US" altLang="zh-CN" dirty="0"/>
              <a:t>SLR(1)</a:t>
            </a:r>
            <a:r>
              <a:rPr lang="zh-CN" altLang="en-US" dirty="0"/>
              <a:t>分析法，分析串</a:t>
            </a:r>
            <a:r>
              <a:rPr lang="en-US" altLang="zh-CN" dirty="0" err="1"/>
              <a:t>baab</a:t>
            </a:r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Group 465"/>
          <p:cNvGraphicFramePr>
            <a:graphicFrameLocks noGrp="1"/>
          </p:cNvGraphicFramePr>
          <p:nvPr/>
        </p:nvGraphicFramePr>
        <p:xfrm>
          <a:off x="360957" y="1747550"/>
          <a:ext cx="7547804" cy="4851050"/>
        </p:xfrm>
        <a:graphic>
          <a:graphicData uri="http://schemas.openxmlformats.org/drawingml/2006/table">
            <a:tbl>
              <a:tblPr/>
              <a:tblGrid>
                <a:gridCol w="890331"/>
                <a:gridCol w="1155031"/>
                <a:gridCol w="1395663"/>
                <a:gridCol w="1427748"/>
                <a:gridCol w="2679031"/>
              </a:tblGrid>
              <a:tr h="701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步骤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状态栈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符号栈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输 入 串</a:t>
                      </a: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动 作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0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582"/>
          <p:cNvGraphicFramePr>
            <a:graphicFrameLocks noGrp="1"/>
          </p:cNvGraphicFramePr>
          <p:nvPr/>
        </p:nvGraphicFramePr>
        <p:xfrm>
          <a:off x="484781" y="2414996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18260"/>
                <a:gridCol w="1634465"/>
                <a:gridCol w="1108738"/>
                <a:gridCol w="3952212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r3: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 → ε GOTO 2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155"/>
          <p:cNvGraphicFramePr>
            <a:graphicFrameLocks noGrp="1"/>
          </p:cNvGraphicFramePr>
          <p:nvPr/>
        </p:nvGraphicFramePr>
        <p:xfrm>
          <a:off x="460969" y="2848384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58114"/>
                <a:gridCol w="1594611"/>
                <a:gridCol w="1180677"/>
                <a:gridCol w="3880273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S5 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471"/>
          <p:cNvGraphicFramePr>
            <a:graphicFrameLocks noGrp="1"/>
          </p:cNvGraphicFramePr>
          <p:nvPr/>
        </p:nvGraphicFramePr>
        <p:xfrm>
          <a:off x="460969" y="3256151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196719"/>
                <a:gridCol w="3864231"/>
              </a:tblGrid>
              <a:tr h="195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74"/>
          <p:cNvGraphicFramePr>
            <a:graphicFrameLocks noGrp="1"/>
          </p:cNvGraphicFramePr>
          <p:nvPr/>
        </p:nvGraphicFramePr>
        <p:xfrm>
          <a:off x="460969" y="3680990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212761"/>
                <a:gridCol w="3848189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0253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Aba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ab#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r5: 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→ ε GOTO 6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209"/>
          <p:cNvGraphicFramePr>
            <a:graphicFrameLocks noGrp="1"/>
          </p:cNvGraphicFramePr>
          <p:nvPr/>
        </p:nvGraphicFramePr>
        <p:xfrm>
          <a:off x="460969" y="4096748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09988"/>
                <a:gridCol w="1642737"/>
                <a:gridCol w="1196719"/>
                <a:gridCol w="3864231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02536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#AbaB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S8 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Group 580"/>
          <p:cNvGraphicFramePr>
            <a:graphicFrameLocks noGrp="1"/>
          </p:cNvGraphicFramePr>
          <p:nvPr/>
        </p:nvGraphicFramePr>
        <p:xfrm>
          <a:off x="460969" y="4530136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180677"/>
                <a:gridCol w="3880273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025368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#AbaBa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b#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r2: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 →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aBa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GOTO 7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245"/>
          <p:cNvGraphicFramePr>
            <a:graphicFrameLocks noGrp="1"/>
          </p:cNvGraphicFramePr>
          <p:nvPr/>
        </p:nvGraphicFramePr>
        <p:xfrm>
          <a:off x="460969" y="4950323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196719"/>
                <a:gridCol w="3864231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0257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S9 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roup 578"/>
          <p:cNvGraphicFramePr>
            <a:graphicFrameLocks noGrp="1"/>
          </p:cNvGraphicFramePr>
          <p:nvPr/>
        </p:nvGraphicFramePr>
        <p:xfrm>
          <a:off x="460969" y="5361652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42072"/>
                <a:gridCol w="1610653"/>
                <a:gridCol w="1228799"/>
                <a:gridCol w="3832151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02579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#AbAb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r4: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 →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GOTO 4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76"/>
          <p:cNvGraphicFramePr>
            <a:graphicFrameLocks noGrp="1"/>
          </p:cNvGraphicFramePr>
          <p:nvPr/>
        </p:nvGraphicFramePr>
        <p:xfrm>
          <a:off x="460969" y="5772981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212757"/>
                <a:gridCol w="3848193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024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 → AB  GOTO 1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299"/>
          <p:cNvGraphicFramePr>
            <a:graphicFrameLocks noGrp="1"/>
          </p:cNvGraphicFramePr>
          <p:nvPr/>
        </p:nvGraphicFramePr>
        <p:xfrm>
          <a:off x="444927" y="6188739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/>
                <a:gridCol w="1126030"/>
                <a:gridCol w="1626695"/>
                <a:gridCol w="1196719"/>
                <a:gridCol w="3864231"/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#S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1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2"/>
          <p:cNvGraphicFramePr>
            <a:graphicFrameLocks noGrp="1"/>
          </p:cNvGraphicFramePr>
          <p:nvPr/>
        </p:nvGraphicFramePr>
        <p:xfrm>
          <a:off x="8272904" y="2227186"/>
          <a:ext cx="3558139" cy="426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69"/>
                <a:gridCol w="497169"/>
                <a:gridCol w="497169"/>
                <a:gridCol w="576220"/>
                <a:gridCol w="496074"/>
                <a:gridCol w="497169"/>
                <a:gridCol w="497169"/>
              </a:tblGrid>
              <a:tr h="355129">
                <a:tc rowSpan="2">
                  <a:txBody>
                    <a:bodyPr/>
                    <a:lstStyle/>
                    <a:p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5129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S9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 Box 447"/>
          <p:cNvSpPr txBox="1">
            <a:spLocks noChangeArrowheads="1"/>
          </p:cNvSpPr>
          <p:nvPr/>
        </p:nvSpPr>
        <p:spPr bwMode="auto">
          <a:xfrm>
            <a:off x="8272904" y="143601"/>
            <a:ext cx="2087563" cy="19236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 algn="ctr">
            <a:noFill/>
            <a:miter lim="800000"/>
          </a:ln>
          <a:effectLst/>
        </p:spPr>
        <p:txBody>
          <a:bodyPr tIns="0" bIns="0">
            <a:spAutoFit/>
          </a:bodyPr>
          <a:lstStyle/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+mn-ea"/>
              </a:rPr>
              <a:t>(0) S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altLang="zh-CN" sz="2000" dirty="0">
                <a:latin typeface="+mn-ea"/>
              </a:rPr>
              <a:t>→ S</a:t>
            </a:r>
            <a:endParaRPr lang="en-US" altLang="zh-CN" sz="2000" dirty="0"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(1) S →  AB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(2) A →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(3) A → </a:t>
            </a:r>
            <a:r>
              <a:rPr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(4) B →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(5) B → </a:t>
            </a:r>
            <a:r>
              <a:rPr lang="en-US" altLang="zh-CN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ε</a:t>
            </a:r>
            <a:endParaRPr lang="en-US" altLang="zh-CN" sz="2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3025399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6.3  </a:t>
            </a:r>
            <a:r>
              <a:rPr lang="zh-CN" altLang="en-US" dirty="0"/>
              <a:t>文法</a:t>
            </a:r>
            <a:r>
              <a:rPr lang="en-US" altLang="zh-CN" dirty="0"/>
              <a:t>G’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0117" y="1627914"/>
            <a:ext cx="2069432" cy="2567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(0) S’→S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(1)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aA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d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(2)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bA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c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(3)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aec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(4)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S→bed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(5)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A→e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348874" y="942764"/>
          <a:ext cx="6597231" cy="4566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1" imgW="4526915" imgH="2779395" progId="Visio.Drawing.11">
                  <p:embed/>
                </p:oleObj>
              </mc:Choice>
              <mc:Fallback>
                <p:oleObj name="Visio" r:id="rId1" imgW="4526915" imgH="277939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874" y="942764"/>
                        <a:ext cx="6597231" cy="45665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23540" y="5230086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Follow(A)={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d }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移进符号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={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}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不是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SLR(1)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文法</a:t>
            </a:r>
            <a:endParaRPr lang="zh-CN" altLang="en-US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63436" y="4254897"/>
            <a:ext cx="184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</a:t>
            </a:r>
            <a:r>
              <a:rPr lang="en-US" altLang="zh-CN" sz="2000" baseline="-25000" dirty="0">
                <a:latin typeface="+mn-ea"/>
              </a:rPr>
              <a:t>5</a:t>
            </a:r>
            <a:r>
              <a:rPr lang="en-US" altLang="zh-CN" sz="2000" dirty="0">
                <a:latin typeface="+mn-ea"/>
              </a:rPr>
              <a:t>: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c-</a:t>
            </a:r>
            <a:r>
              <a:rPr lang="zh-CN" altLang="en-US" sz="2000" dirty="0">
                <a:latin typeface="+mn-ea"/>
              </a:rPr>
              <a:t>移进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d-</a:t>
            </a:r>
            <a:r>
              <a:rPr lang="zh-CN" altLang="en-US" sz="2000" dirty="0">
                <a:latin typeface="+mn-ea"/>
              </a:rPr>
              <a:t>归约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9865" y="4194963"/>
            <a:ext cx="184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</a:t>
            </a:r>
            <a:r>
              <a:rPr lang="en-US" altLang="zh-CN" sz="2000" baseline="-25000" dirty="0">
                <a:latin typeface="+mn-ea"/>
              </a:rPr>
              <a:t>7</a:t>
            </a:r>
            <a:r>
              <a:rPr lang="en-US" altLang="zh-CN" sz="2000" dirty="0">
                <a:latin typeface="+mn-ea"/>
              </a:rPr>
              <a:t>: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c-</a:t>
            </a:r>
            <a:r>
              <a:rPr lang="zh-CN" altLang="en-US" sz="2000" dirty="0">
                <a:latin typeface="+mn-ea"/>
              </a:rPr>
              <a:t>归约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d-</a:t>
            </a:r>
            <a:r>
              <a:rPr lang="zh-CN" altLang="en-US" sz="2000" dirty="0">
                <a:latin typeface="+mn-ea"/>
              </a:rPr>
              <a:t>移进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84966" y="5584723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Follow(A)={ c,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}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移进符号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={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}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不是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SLR(1)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文法</a:t>
            </a:r>
            <a:endParaRPr lang="zh-CN" altLang="en-US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129592" y="5942736"/>
                <a:ext cx="5242333" cy="483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S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/>
                  <a:t>aAd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 err="1"/>
                  <a:t>aed</a:t>
                </a:r>
                <a:r>
                  <a:rPr lang="en-US" altLang="zh-CN" sz="2000" dirty="0"/>
                  <a:t>, S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 err="1"/>
                  <a:t>aec</a:t>
                </a:r>
                <a:r>
                  <a:rPr lang="en-US" altLang="zh-CN" sz="2000" dirty="0"/>
                  <a:t>;    S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/>
                  <a:t>bAc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 err="1"/>
                  <a:t>bec</a:t>
                </a:r>
                <a:r>
                  <a:rPr lang="en-US" altLang="zh-CN" sz="2000" dirty="0"/>
                  <a:t>, S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groupChr>
                  </m:oMath>
                </a14:m>
                <a:r>
                  <a:rPr lang="en-US" altLang="zh-CN" sz="2000" dirty="0"/>
                  <a:t>bed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92" y="5942736"/>
                <a:ext cx="5242333" cy="483787"/>
              </a:xfrm>
              <a:prstGeom prst="rect">
                <a:avLst/>
              </a:prstGeom>
              <a:blipFill rotWithShape="1">
                <a:blip r:embed="rId3"/>
                <a:stretch>
                  <a:fillRect l="-6" t="-84" r="2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5406706" y="1118847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6.4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LR(1)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A857A3-1012-4184-86F6-41658C62E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02073" cy="5637024"/>
          </a:xfrm>
        </p:spPr>
        <p:txBody>
          <a:bodyPr/>
          <a:lstStyle/>
          <a:p>
            <a:r>
              <a:rPr lang="en-US" altLang="zh-CN" sz="3200" dirty="0"/>
              <a:t>SLR(1)</a:t>
            </a:r>
            <a:r>
              <a:rPr lang="zh-CN" altLang="en-US" sz="3200" dirty="0"/>
              <a:t>分析法存在的问题</a:t>
            </a:r>
            <a:endParaRPr lang="en-US" altLang="zh-CN" sz="3200" dirty="0"/>
          </a:p>
          <a:p>
            <a:pPr marL="646430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SLR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只是简单地考察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下一个输入符号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是否属于与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归约项目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相关联的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，但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只是归约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的一个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必要条件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，而非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充分条件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646430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对于产生式 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A→α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的归约，在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不同的使用位置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会要求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不同的后继符号</a:t>
            </a: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46430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在特定位置，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的后继符集合是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endParaRPr kumimoji="0" lang="zh-CN" altLang="en-US" sz="28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46430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3730" lvl="2" indent="0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82402" cy="565762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对</a:t>
            </a:r>
            <a:r>
              <a:rPr lang="en-US" altLang="zh-CN" sz="3200" dirty="0"/>
              <a:t>SLR(1)</a:t>
            </a:r>
            <a:r>
              <a:rPr lang="zh-CN" altLang="en-US" sz="3200" dirty="0"/>
              <a:t>分析法改进</a:t>
            </a:r>
            <a:endParaRPr lang="en-US" altLang="zh-CN" sz="3200" dirty="0"/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LR(1)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分析法在构造项目时，将特定位置的后继符信息一并纳入考量范围</a:t>
            </a: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3730" lvl="2" indent="0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689293" y="2734461"/>
            <a:ext cx="1805104" cy="2385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>
            <a:lvl1pPr marL="609600" indent="-609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0) S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′</a:t>
            </a: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→S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1) S→L=R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2) S→R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3) L→*R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4) </a:t>
            </a:r>
            <a:r>
              <a:rPr kumimoji="1" lang="en-US" altLang="zh-CN" sz="2400" dirty="0" err="1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L→id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5) R→L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5503863" y="1936434"/>
            <a:ext cx="2365912" cy="2860637"/>
            <a:chOff x="6444604" y="378150"/>
            <a:chExt cx="2119760" cy="2580063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327789" y="378150"/>
              <a:ext cx="362418" cy="46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S</a:t>
              </a:r>
              <a:endParaRPr kumimoji="1" lang="en-US" altLang="zh-CN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6755859" y="1087103"/>
              <a:ext cx="1673489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L      =      R</a:t>
              </a:r>
              <a:endParaRPr kumimoji="1" lang="en-US" altLang="zh-CN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444604" y="1757028"/>
              <a:ext cx="1894118" cy="46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*       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R       </a:t>
              </a:r>
              <a:endParaRPr kumimoji="1" lang="en-US" altLang="zh-CN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091895" y="2541829"/>
              <a:ext cx="553234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 L </a:t>
              </a:r>
              <a:endParaRPr kumimoji="1" lang="en-US" altLang="zh-CN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7503824" y="812465"/>
              <a:ext cx="0" cy="307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7368512" y="2145600"/>
              <a:ext cx="0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6995653" y="806115"/>
              <a:ext cx="508171" cy="277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7503824" y="812465"/>
              <a:ext cx="481174" cy="271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6652637" y="1480803"/>
              <a:ext cx="262025" cy="287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6914662" y="1487153"/>
              <a:ext cx="325548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8011130" y="1880446"/>
              <a:ext cx="553234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 L </a:t>
              </a:r>
              <a:endParaRPr kumimoji="1" lang="en-US" altLang="zh-CN" sz="2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8287746" y="1520914"/>
              <a:ext cx="0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6729340" y="1929930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#</a:t>
            </a:r>
            <a:endParaRPr lang="zh-CN" altLang="en-US" sz="2400" dirty="0">
              <a:solidFill>
                <a:srgbClr val="0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下弧形箭头 2"/>
          <p:cNvSpPr/>
          <p:nvPr/>
        </p:nvSpPr>
        <p:spPr bwMode="auto">
          <a:xfrm rot="17100000">
            <a:off x="6623704" y="3293610"/>
            <a:ext cx="730250" cy="288925"/>
          </a:xfrm>
          <a:prstGeom prst="curvedUp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下弧形箭头 33"/>
          <p:cNvSpPr/>
          <p:nvPr/>
        </p:nvSpPr>
        <p:spPr bwMode="auto">
          <a:xfrm rot="13495020">
            <a:off x="7059694" y="2225977"/>
            <a:ext cx="860797" cy="300241"/>
          </a:xfrm>
          <a:prstGeom prst="curvedUp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线形标注 1(无边框) 5"/>
          <p:cNvSpPr/>
          <p:nvPr/>
        </p:nvSpPr>
        <p:spPr>
          <a:xfrm>
            <a:off x="8214104" y="2968497"/>
            <a:ext cx="1910924" cy="381000"/>
          </a:xfrm>
          <a:prstGeom prst="callout1">
            <a:avLst>
              <a:gd name="adj1" fmla="val 58750"/>
              <a:gd name="adj2" fmla="val 7545"/>
              <a:gd name="adj3" fmla="val 17116"/>
              <a:gd name="adj4" fmla="val -20186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R→L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#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kumimoji="1" lang="en-US" altLang="zh-CN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线形标注 1(无边框) 25"/>
          <p:cNvSpPr/>
          <p:nvPr/>
        </p:nvSpPr>
        <p:spPr>
          <a:xfrm>
            <a:off x="7012686" y="4077556"/>
            <a:ext cx="1910922" cy="381000"/>
          </a:xfrm>
          <a:prstGeom prst="callout1">
            <a:avLst>
              <a:gd name="adj1" fmla="val 9936"/>
              <a:gd name="adj2" fmla="val 1080"/>
              <a:gd name="adj3" fmla="val -56104"/>
              <a:gd name="adj4" fmla="val -22341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R→L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=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kumimoji="1" lang="en-US" altLang="zh-CN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线形标注 1(无边框) 26"/>
          <p:cNvSpPr/>
          <p:nvPr/>
        </p:nvSpPr>
        <p:spPr>
          <a:xfrm>
            <a:off x="3920415" y="1851099"/>
            <a:ext cx="2156552" cy="381000"/>
          </a:xfrm>
          <a:prstGeom prst="callout1">
            <a:avLst>
              <a:gd name="adj1" fmla="val 56664"/>
              <a:gd name="adj2" fmla="val 95066"/>
              <a:gd name="adj3" fmla="val 81816"/>
              <a:gd name="adj4" fmla="val 115987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S→L=R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#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kumimoji="1" lang="en-US" altLang="zh-CN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线形标注 1(无边框) 27"/>
          <p:cNvSpPr/>
          <p:nvPr/>
        </p:nvSpPr>
        <p:spPr>
          <a:xfrm>
            <a:off x="3699772" y="2548945"/>
            <a:ext cx="1805104" cy="381000"/>
          </a:xfrm>
          <a:prstGeom prst="callout1">
            <a:avLst>
              <a:gd name="adj1" fmla="val 60732"/>
              <a:gd name="adj2" fmla="val 96624"/>
              <a:gd name="adj3" fmla="val 101542"/>
              <a:gd name="adj4" fmla="val 118652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L→*R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=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kumimoji="1" lang="en-US" altLang="zh-CN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6" name="Group 18"/>
          <p:cNvGraphicFramePr>
            <a:graphicFrameLocks noGrp="1"/>
          </p:cNvGraphicFramePr>
          <p:nvPr/>
        </p:nvGraphicFramePr>
        <p:xfrm>
          <a:off x="2610492" y="3387459"/>
          <a:ext cx="2353545" cy="1737600"/>
        </p:xfrm>
        <a:graphic>
          <a:graphicData uri="http://schemas.openxmlformats.org/drawingml/2006/table">
            <a:tbl>
              <a:tblPr/>
              <a:tblGrid>
                <a:gridCol w="405969"/>
                <a:gridCol w="1947576"/>
              </a:tblGrid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 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=,  #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=,  #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033618" cy="5911096"/>
          </a:xfrm>
        </p:spPr>
        <p:txBody>
          <a:bodyPr>
            <a:normAutofit/>
          </a:bodyPr>
          <a:lstStyle/>
          <a:p>
            <a:r>
              <a:rPr lang="en-US" altLang="zh-CN" sz="3000" dirty="0"/>
              <a:t>LR(1)</a:t>
            </a:r>
            <a:r>
              <a:rPr lang="zh-CN" altLang="en-US" sz="3000" dirty="0"/>
              <a:t>的基本思想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若：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Bβ∈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endParaRPr kumimoji="0" lang="en-US" altLang="zh-CN" sz="240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γ∈I</a:t>
            </a:r>
            <a:r>
              <a:rPr kumimoji="0" lang="en-US" altLang="zh-CN" sz="240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endParaRPr kumimoji="0" lang="en-US" altLang="zh-CN" sz="240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405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在状态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：下个符号属于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Follow(B)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而不属于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First(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β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),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即便归约到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，最终也会面临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此路不通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把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First(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β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作为产生式作为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B→</a:t>
            </a:r>
            <a:r>
              <a:rPr lang="el-GR" altLang="zh-CN" sz="2800" dirty="0">
                <a:solidFill>
                  <a:srgbClr val="0000FF"/>
                </a:solidFill>
                <a:latin typeface="+mn-ea"/>
                <a:ea typeface="+mn-ea"/>
              </a:rPr>
              <a:t>γ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归约时向前查看的符号集合</a:t>
            </a:r>
            <a:r>
              <a:rPr lang="en-US" altLang="zh-CN" sz="2800" dirty="0">
                <a:latin typeface="+mn-ea"/>
                <a:ea typeface="+mn-ea"/>
              </a:rPr>
              <a:t>(</a:t>
            </a:r>
            <a:r>
              <a:rPr lang="zh-CN" altLang="en-US" sz="2800" dirty="0">
                <a:latin typeface="+mn-ea"/>
                <a:ea typeface="+mn-ea"/>
              </a:rPr>
              <a:t>向前搜索符号集，前瞻符号集</a:t>
            </a:r>
            <a:r>
              <a:rPr lang="en-US" altLang="zh-CN" sz="2800" dirty="0">
                <a:latin typeface="+mn-ea"/>
                <a:ea typeface="+mn-ea"/>
              </a:rPr>
              <a:t>)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代替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SLR(1)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分析法中的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Follow(B)</a:t>
            </a:r>
            <a:r>
              <a:rPr lang="zh-CN" altLang="en-US" sz="2800" dirty="0">
                <a:latin typeface="+mn-ea"/>
                <a:ea typeface="+mn-ea"/>
              </a:rPr>
              <a:t>，并将向前搜索符号集也放在</a:t>
            </a:r>
            <a:r>
              <a:rPr lang="en-US" altLang="zh-CN" sz="2800" dirty="0">
                <a:latin typeface="+mn-ea"/>
                <a:ea typeface="+mn-ea"/>
              </a:rPr>
              <a:t>LR(0)</a:t>
            </a:r>
            <a:r>
              <a:rPr lang="zh-CN" altLang="en-US" sz="2800" dirty="0">
                <a:latin typeface="+mn-ea"/>
                <a:ea typeface="+mn-ea"/>
              </a:rPr>
              <a:t>项目的后面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 [A→α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β, a]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称为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向前搜索符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展望符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 - LR(1)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项目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019204" y="1614284"/>
            <a:ext cx="1522413" cy="1015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0" lang="en-US" altLang="zh-CN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: A→α•Bβ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B→•γ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989542" y="2271459"/>
            <a:ext cx="152241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0" lang="en-US" altLang="zh-CN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B→γ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6406804" y="2589009"/>
            <a:ext cx="4318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γ</a:t>
            </a:r>
            <a:endParaRPr lang="en-US" altLang="zh-CN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5541617" y="2144509"/>
            <a:ext cx="2447925" cy="514350"/>
          </a:xfrm>
          <a:prstGeom prst="curvedConnector3">
            <a:avLst>
              <a:gd name="adj1" fmla="val 38199"/>
            </a:avLst>
          </a:prstGeom>
          <a:noFill/>
          <a:ln w="9525">
            <a:solidFill>
              <a:srgbClr val="000000"/>
            </a:solidFill>
            <a:miter lim="800000"/>
            <a:tailEnd type="triangle" w="med" len="med"/>
          </a:ln>
        </p:spPr>
      </p:cxn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7989542" y="1109459"/>
            <a:ext cx="1516062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0" lang="en-US" altLang="zh-CN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A→αB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622704" y="1109459"/>
            <a:ext cx="7191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β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1" name="AutoShape 20"/>
          <p:cNvCxnSpPr>
            <a:cxnSpLocks noChangeShapeType="1"/>
          </p:cNvCxnSpPr>
          <p:nvPr/>
        </p:nvCxnSpPr>
        <p:spPr bwMode="auto">
          <a:xfrm flipV="1">
            <a:off x="5541617" y="1320596"/>
            <a:ext cx="2447925" cy="65246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tailEnd type="triangle" w="med" len="med"/>
          </a:ln>
        </p:spPr>
      </p:cxn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051651" y="1286924"/>
            <a:ext cx="7191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LR(1)</a:t>
            </a:r>
            <a:r>
              <a:rPr lang="zh-CN" altLang="en-US" sz="2800" dirty="0">
                <a:solidFill>
                  <a:srgbClr val="0070C0"/>
                </a:solidFill>
              </a:rPr>
              <a:t>项目</a:t>
            </a:r>
            <a:endParaRPr lang="en-US" altLang="zh-CN" sz="2800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6.9  </a:t>
            </a:r>
            <a:r>
              <a:rPr lang="zh-CN" altLang="en-US" dirty="0">
                <a:solidFill>
                  <a:srgbClr val="0000FF"/>
                </a:solidFill>
              </a:rPr>
              <a:t>附加搜索符</a:t>
            </a:r>
            <a:r>
              <a:rPr lang="en-US" altLang="zh-CN" dirty="0"/>
              <a:t>(∈V</a:t>
            </a:r>
            <a:r>
              <a:rPr lang="en-US" altLang="zh-CN" baseline="-25000" dirty="0"/>
              <a:t>T</a:t>
            </a:r>
            <a:r>
              <a:rPr lang="en-US" altLang="zh-CN" dirty="0"/>
              <a:t>∪{#})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0000FF"/>
                </a:solidFill>
              </a:rPr>
              <a:t>LR(0)</a:t>
            </a:r>
            <a:r>
              <a:rPr lang="zh-CN" altLang="en-US" dirty="0">
                <a:solidFill>
                  <a:srgbClr val="0000FF"/>
                </a:solidFill>
              </a:rPr>
              <a:t>项目</a:t>
            </a:r>
            <a:r>
              <a:rPr lang="zh-CN" altLang="en-US" dirty="0"/>
              <a:t>称为</a:t>
            </a:r>
            <a:r>
              <a:rPr lang="en-US" altLang="zh-CN" dirty="0">
                <a:solidFill>
                  <a:srgbClr val="FF0000"/>
                </a:solidFill>
              </a:rPr>
              <a:t>LR(1)</a:t>
            </a:r>
            <a:r>
              <a:rPr lang="zh-CN" altLang="en-US" dirty="0">
                <a:solidFill>
                  <a:srgbClr val="FF0000"/>
                </a:solidFill>
              </a:rPr>
              <a:t>项目</a:t>
            </a:r>
            <a:r>
              <a:rPr lang="zh-CN" altLang="en-US" dirty="0"/>
              <a:t>。记为</a:t>
            </a:r>
            <a:r>
              <a:rPr lang="en-US" altLang="zh-CN" dirty="0"/>
              <a:t>[LR(0)</a:t>
            </a:r>
            <a:r>
              <a:rPr lang="zh-CN" altLang="en-US" dirty="0"/>
              <a:t>项目，搜索符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en-US" altLang="zh-CN" dirty="0"/>
              <a:t>LR(1)</a:t>
            </a:r>
            <a:r>
              <a:rPr lang="zh-CN" altLang="en-US" dirty="0"/>
              <a:t>项目中</a:t>
            </a:r>
            <a:r>
              <a:rPr lang="en-US" altLang="zh-CN" dirty="0"/>
              <a:t>LR(0)</a:t>
            </a:r>
            <a:r>
              <a:rPr lang="zh-CN" altLang="en-US" dirty="0"/>
              <a:t>项目部分称为</a:t>
            </a:r>
            <a:r>
              <a:rPr lang="en-US" altLang="zh-CN" dirty="0">
                <a:solidFill>
                  <a:srgbClr val="FF0000"/>
                </a:solidFill>
              </a:rPr>
              <a:t>LR(1)</a:t>
            </a:r>
            <a:r>
              <a:rPr lang="zh-CN" altLang="en-US" dirty="0">
                <a:solidFill>
                  <a:srgbClr val="FF0000"/>
                </a:solidFill>
              </a:rPr>
              <a:t>项目的心</a:t>
            </a:r>
            <a:r>
              <a:rPr lang="zh-CN" altLang="en-US" dirty="0"/>
              <a:t>。对于同心的</a:t>
            </a:r>
            <a:r>
              <a:rPr lang="en-US" altLang="zh-CN" dirty="0"/>
              <a:t>LR(1)</a:t>
            </a:r>
            <a:r>
              <a:rPr lang="zh-CN" altLang="en-US" dirty="0"/>
              <a:t>项目简记为 </a:t>
            </a:r>
            <a:r>
              <a:rPr lang="en-US" altLang="zh-CN" dirty="0"/>
              <a:t>[LR(0)</a:t>
            </a:r>
            <a:r>
              <a:rPr lang="zh-CN" altLang="en-US" dirty="0"/>
              <a:t>项目，搜索符</a:t>
            </a:r>
            <a:r>
              <a:rPr lang="en-US" altLang="zh-CN" dirty="0"/>
              <a:t>1︱</a:t>
            </a:r>
            <a:r>
              <a:rPr lang="zh-CN" altLang="en-US" dirty="0"/>
              <a:t>搜索符</a:t>
            </a:r>
            <a:r>
              <a:rPr lang="en-US" altLang="zh-CN" dirty="0"/>
              <a:t>2︱···︱</a:t>
            </a:r>
            <a:r>
              <a:rPr lang="zh-CN" altLang="en-US" dirty="0"/>
              <a:t>搜索符</a:t>
            </a:r>
            <a:r>
              <a:rPr lang="en-US" altLang="zh-CN" dirty="0"/>
              <a:t>m]</a:t>
            </a:r>
            <a:r>
              <a:rPr lang="zh-CN" altLang="en-US" dirty="0"/>
              <a:t>。“搜索符</a:t>
            </a:r>
            <a:r>
              <a:rPr lang="en-US" altLang="zh-CN" dirty="0"/>
              <a:t>1︱</a:t>
            </a:r>
            <a:r>
              <a:rPr lang="zh-CN" altLang="en-US" dirty="0"/>
              <a:t>搜索符</a:t>
            </a:r>
            <a:r>
              <a:rPr lang="en-US" altLang="zh-CN" dirty="0"/>
              <a:t>2︱···︱</a:t>
            </a:r>
            <a:r>
              <a:rPr lang="zh-CN" altLang="en-US" dirty="0"/>
              <a:t>搜索符</a:t>
            </a:r>
            <a:r>
              <a:rPr lang="en-US" altLang="zh-CN" dirty="0"/>
              <a:t>m”</a:t>
            </a:r>
            <a:r>
              <a:rPr lang="zh-CN" altLang="en-US" dirty="0"/>
              <a:t>称为搜索集。 </a:t>
            </a:r>
            <a:endParaRPr lang="zh-CN" altLang="en-US" dirty="0"/>
          </a:p>
          <a:p>
            <a:r>
              <a:rPr lang="zh-CN" altLang="en-US" dirty="0"/>
              <a:t>形如</a:t>
            </a:r>
            <a:r>
              <a:rPr lang="en-US" altLang="zh-CN" dirty="0"/>
              <a:t>[A→α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dirty="0"/>
              <a:t>, a]</a:t>
            </a:r>
            <a:r>
              <a:rPr lang="zh-CN" altLang="en-US" dirty="0"/>
              <a:t>的项表示仅在下一个输入符号等于</a:t>
            </a:r>
            <a:r>
              <a:rPr lang="en-US" altLang="zh-CN" dirty="0"/>
              <a:t>a</a:t>
            </a:r>
            <a:r>
              <a:rPr lang="zh-CN" altLang="en-US" dirty="0"/>
              <a:t>时才可以按照</a:t>
            </a:r>
            <a:r>
              <a:rPr lang="en-US" altLang="zh-CN" dirty="0"/>
              <a:t>A→α </a:t>
            </a:r>
            <a:r>
              <a:rPr lang="zh-CN" altLang="en-US" dirty="0"/>
              <a:t>进行归约；</a:t>
            </a:r>
            <a:endParaRPr lang="en-US" altLang="zh-CN" dirty="0"/>
          </a:p>
          <a:p>
            <a:r>
              <a:rPr lang="zh-CN" altLang="en-US" dirty="0"/>
              <a:t>这样的</a:t>
            </a:r>
            <a:r>
              <a:rPr lang="en-US" altLang="zh-CN" dirty="0"/>
              <a:t>a</a:t>
            </a:r>
            <a:r>
              <a:rPr lang="zh-CN" altLang="en-US" dirty="0"/>
              <a:t>的集合总是</a:t>
            </a:r>
            <a:r>
              <a:rPr lang="en-US" altLang="zh-CN" dirty="0"/>
              <a:t>FOLLOW(A)</a:t>
            </a:r>
            <a:r>
              <a:rPr lang="zh-CN" altLang="en-US" dirty="0"/>
              <a:t>的子集，通常是真子集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78641"/>
          </a:xfrm>
        </p:spPr>
        <p:txBody>
          <a:bodyPr/>
          <a:lstStyle/>
          <a:p>
            <a:r>
              <a:rPr lang="zh-CN" altLang="en-US" sz="2800" dirty="0"/>
              <a:t>搜索符的继承与传播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817368" y="4990972"/>
            <a:ext cx="6192252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ysClr val="windowText" lastClr="000000"/>
            </a:solidFill>
            <a:rou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当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β 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50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ε 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时，此时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b=a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叫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继承的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搜索符，</a:t>
            </a:r>
            <a:endParaRPr kumimoji="0" lang="zh-CN" altLang="en-US" sz="25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否则叫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自生的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搜索符</a:t>
            </a:r>
            <a:endParaRPr kumimoji="0" lang="zh-CN" altLang="en-US" sz="25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4709478" y="2024462"/>
            <a:ext cx="2502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[ A→α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Bβ,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 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zh-CN" altLang="en-US" sz="28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11579" y="3494487"/>
            <a:ext cx="2823409" cy="12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[ B→</a:t>
            </a:r>
            <a:r>
              <a:rPr lang="en-US" altLang="zh-CN" sz="2800" b="1" kern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γ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el-GR" altLang="zh-CN" sz="25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5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en-US" altLang="zh-CN" sz="25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b∈FIRST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(βa</a:t>
            </a:r>
            <a:r>
              <a:rPr lang="en-US" altLang="zh-CN" sz="25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25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3960178" y="2774456"/>
            <a:ext cx="1498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B→</a:t>
            </a: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γ∈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</a:t>
            </a:r>
            <a:endParaRPr lang="zh-CN" altLang="en-US" sz="25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AutoShape 58"/>
          <p:cNvSpPr>
            <a:spLocks noChangeArrowheads="1"/>
          </p:cNvSpPr>
          <p:nvPr/>
        </p:nvSpPr>
        <p:spPr bwMode="auto">
          <a:xfrm>
            <a:off x="6749415" y="2600724"/>
            <a:ext cx="1622510" cy="612775"/>
          </a:xfrm>
          <a:prstGeom prst="cloudCallout">
            <a:avLst>
              <a:gd name="adj1" fmla="val -68411"/>
              <a:gd name="adj2" fmla="val 80852"/>
            </a:avLst>
          </a:prstGeom>
          <a:solidFill>
            <a:srgbClr val="073E87">
              <a:lumMod val="60000"/>
              <a:lumOff val="40000"/>
            </a:srgbClr>
          </a:solidFill>
          <a:ln w="12700">
            <a:solidFill>
              <a:sysClr val="windowText" lastClr="000000"/>
            </a:solidFill>
            <a:round/>
          </a:ln>
        </p:spPr>
        <p:txBody>
          <a:bodyPr lIns="46800" rIns="468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75000"/>
              <a:buFont typeface="Monotype Sorts"/>
              <a:buNone/>
              <a:defRPr/>
            </a:pPr>
            <a:r>
              <a: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zh-CN" altLang="en-US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zh-CN" altLang="en-US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kumimoji="0" lang="zh-CN" altLang="en-US" sz="240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箭头: 下 10"/>
          <p:cNvSpPr/>
          <p:nvPr/>
        </p:nvSpPr>
        <p:spPr>
          <a:xfrm>
            <a:off x="5501257" y="2617101"/>
            <a:ext cx="739122" cy="90805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/>
          </a:bodyPr>
          <a:lstStyle/>
          <a:p>
            <a:r>
              <a:rPr lang="zh-CN" altLang="en-US" dirty="0"/>
              <a:t>假设文法</a:t>
            </a:r>
            <a:r>
              <a:rPr lang="en-US" altLang="zh-CN" dirty="0"/>
              <a:t>G[S]</a:t>
            </a:r>
            <a:r>
              <a:rPr lang="zh-CN" altLang="en-US" dirty="0"/>
              <a:t>和分析表</a:t>
            </a:r>
            <a:r>
              <a:rPr lang="en-US" altLang="zh-CN" dirty="0"/>
              <a:t>M</a:t>
            </a:r>
            <a:r>
              <a:rPr lang="zh-CN" altLang="en-US" dirty="0"/>
              <a:t>，状态</a:t>
            </a:r>
            <a:r>
              <a:rPr lang="en-US" altLang="zh-CN" dirty="0"/>
              <a:t>(0,#)</a:t>
            </a:r>
            <a:r>
              <a:rPr lang="zh-CN" altLang="en-US" dirty="0"/>
              <a:t>为开始状态，</a:t>
            </a:r>
            <a:r>
              <a:rPr lang="en-US" altLang="zh-CN" dirty="0"/>
              <a:t>(</a:t>
            </a:r>
            <a:r>
              <a:rPr lang="en-US" altLang="zh-CN" dirty="0" err="1"/>
              <a:t>q,a</a:t>
            </a:r>
            <a:r>
              <a:rPr lang="en-US" altLang="zh-CN" dirty="0"/>
              <a:t>)</a:t>
            </a:r>
            <a:r>
              <a:rPr lang="zh-CN" altLang="en-US" dirty="0"/>
              <a:t>为栈顶元素</a:t>
            </a:r>
            <a:r>
              <a:rPr lang="en-US" altLang="zh-CN" dirty="0"/>
              <a:t>(q</a:t>
            </a:r>
            <a:r>
              <a:rPr lang="zh-CN" altLang="en-US" dirty="0"/>
              <a:t>为状态</a:t>
            </a:r>
            <a:r>
              <a:rPr lang="en-US" altLang="zh-CN" dirty="0"/>
              <a:t>,a</a:t>
            </a:r>
            <a:r>
              <a:rPr lang="zh-CN" altLang="en-US" dirty="0"/>
              <a:t>为输入符号</a:t>
            </a:r>
            <a:r>
              <a:rPr lang="en-US" altLang="zh-CN" dirty="0"/>
              <a:t>),</a:t>
            </a:r>
            <a:r>
              <a:rPr lang="zh-CN" altLang="en-US" dirty="0"/>
              <a:t>则总控程序的算法如下： </a:t>
            </a:r>
            <a:endParaRPr lang="zh-CN" altLang="en-US" dirty="0"/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初始化：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(0,#)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进栈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；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⑵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读下一个输入符号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根据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ACTION(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的值执行不同动作：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(2.1)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移进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(Shift)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：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 ==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 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j,a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入分析栈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(2.2)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归约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(Reduce)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if (ACTION[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 ==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40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采用规则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归约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(a)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设规则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): A→α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。将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︱α︱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个状态和符号弹出分析栈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(b)  if (GOTO[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q,A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 == null) ERR();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else (GOTO[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], A)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入分析栈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(2.3)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报错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(Error)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if (ACTION[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 == null) ERR()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；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(2.4)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接受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(Accept)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if (ACTION[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q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] == acc)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接受并结束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.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1519555" lvl="1" indent="-1049655" algn="l" eaLnBrk="0" fontAlgn="base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反复执行（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），只到接受，或报错（不接受）。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38957" cy="5637024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6.10  </a:t>
            </a:r>
            <a:r>
              <a:rPr lang="zh-CN" altLang="en-US" dirty="0"/>
              <a:t>设</a:t>
            </a:r>
            <a:r>
              <a:rPr lang="en-US" altLang="zh-CN" dirty="0"/>
              <a:t>I</a:t>
            </a:r>
            <a:r>
              <a:rPr lang="zh-CN" altLang="en-US" dirty="0"/>
              <a:t>是文法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项目子集，则</a:t>
            </a:r>
            <a:r>
              <a:rPr lang="en-US" altLang="zh-CN" dirty="0">
                <a:solidFill>
                  <a:srgbClr val="C00000"/>
                </a:solidFill>
              </a:rPr>
              <a:t>Move1(I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X)</a:t>
            </a:r>
            <a:r>
              <a:rPr lang="zh-CN" altLang="en-US" dirty="0"/>
              <a:t>定义如下： </a:t>
            </a:r>
            <a:r>
              <a:rPr lang="en-US" altLang="zh-CN" dirty="0"/>
              <a:t>Move1(I</a:t>
            </a:r>
            <a:r>
              <a:rPr lang="zh-CN" altLang="en-US" dirty="0"/>
              <a:t>，</a:t>
            </a:r>
            <a:r>
              <a:rPr lang="en-US" altLang="zh-CN" dirty="0"/>
              <a:t>X) </a:t>
            </a:r>
            <a:r>
              <a:rPr lang="zh-CN" altLang="en-US" dirty="0"/>
              <a:t>＝ </a:t>
            </a:r>
            <a:r>
              <a:rPr lang="en-US" altLang="zh-CN" dirty="0"/>
              <a:t>{[A→</a:t>
            </a:r>
            <a:r>
              <a:rPr lang="el-GR" altLang="zh-CN" dirty="0"/>
              <a:t>α</a:t>
            </a:r>
            <a:r>
              <a:rPr lang="en-US" altLang="zh-CN" dirty="0"/>
              <a:t>X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l-GR" altLang="zh-CN" dirty="0"/>
              <a:t>β,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]︱[A→</a:t>
            </a:r>
            <a:r>
              <a:rPr lang="el-GR" altLang="zh-CN" dirty="0"/>
              <a:t>α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dirty="0"/>
              <a:t>X</a:t>
            </a:r>
            <a:r>
              <a:rPr lang="el-GR" altLang="zh-CN" dirty="0"/>
              <a:t>β,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]∈I} </a:t>
            </a:r>
            <a:endParaRPr lang="en-US" altLang="zh-CN" dirty="0"/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SzTx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6.11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项目子集，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closure1(I)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定义如下：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closure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(I)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⑵ {[B→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γ,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]︱[A→α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]∈closure1(I),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b∈FIRST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(βa)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}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closure1(I)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重复⑵，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  <a:cs typeface="+mn-cs"/>
              </a:rPr>
              <a:t>直到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closure1(I)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，不再扩大为止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03125" cy="5911095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LR(1)</a:t>
            </a:r>
            <a:r>
              <a:rPr lang="zh-CN" altLang="en-US" sz="3200" dirty="0">
                <a:solidFill>
                  <a:srgbClr val="0070C0"/>
                </a:solidFill>
              </a:rPr>
              <a:t>识别活前缀的</a:t>
            </a:r>
            <a:r>
              <a:rPr lang="en-US" altLang="zh-CN" sz="3200" dirty="0">
                <a:solidFill>
                  <a:srgbClr val="0070C0"/>
                </a:solidFill>
              </a:rPr>
              <a:t>DFA M</a:t>
            </a:r>
            <a:r>
              <a:rPr lang="zh-CN" altLang="en-US" sz="3200" dirty="0">
                <a:solidFill>
                  <a:srgbClr val="0070C0"/>
                </a:solidFill>
              </a:rPr>
              <a:t>构造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>
              <a:lnSpc>
                <a:spcPts val="36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，等价改写成文法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S′→S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，其中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∪{S′}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，则识别活前缀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  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(K,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f, S,Z)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，其中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⑴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ρ(LR(1)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⑵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∪V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⑶ f(I,X)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closure(Move1(I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X)),I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K, 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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⑷ 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closure1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([S′→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⑸ Z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q︱q∈K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q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含有归约项目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6.12  </a:t>
            </a:r>
            <a:r>
              <a:rPr lang="zh-CN" altLang="en-US" dirty="0"/>
              <a:t>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识别活前缀</a:t>
            </a:r>
            <a:r>
              <a:rPr lang="en-US" altLang="zh-CN" dirty="0"/>
              <a:t>DFA  M</a:t>
            </a:r>
            <a:r>
              <a:rPr lang="zh-CN" altLang="en-US" dirty="0"/>
              <a:t>的状态集称为文法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项目集规范族。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19167" cy="5637024"/>
          </a:xfrm>
        </p:spPr>
        <p:txBody>
          <a:bodyPr/>
          <a:lstStyle/>
          <a:p>
            <a:r>
              <a:rPr lang="en-US" altLang="zh-CN" sz="2800" dirty="0">
                <a:solidFill>
                  <a:schemeClr val="accent5"/>
                </a:solidFill>
              </a:rPr>
              <a:t>LR(1)</a:t>
            </a:r>
            <a:r>
              <a:rPr lang="zh-CN" altLang="en-US" sz="2800" dirty="0">
                <a:solidFill>
                  <a:schemeClr val="accent5"/>
                </a:solidFill>
              </a:rPr>
              <a:t>分析表的构造</a:t>
            </a:r>
            <a:endParaRPr lang="zh-CN" altLang="en-US" sz="2800" dirty="0">
              <a:solidFill>
                <a:schemeClr val="accent5"/>
              </a:solidFill>
            </a:endParaRPr>
          </a:p>
          <a:p>
            <a:r>
              <a:rPr lang="zh-CN" altLang="en-US" dirty="0"/>
              <a:t>设文法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</a:t>
            </a:r>
            <a:r>
              <a:rPr lang="en-US" altLang="zh-CN" dirty="0"/>
              <a:t>C</a:t>
            </a:r>
            <a:r>
              <a:rPr lang="zh-CN" altLang="en-US" dirty="0"/>
              <a:t>＝</a:t>
            </a:r>
            <a:r>
              <a:rPr lang="en-US" altLang="zh-CN" dirty="0"/>
              <a:t>{ I</a:t>
            </a:r>
            <a:r>
              <a:rPr lang="en-US" altLang="zh-CN" baseline="-25000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··· 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baseline="-25000" dirty="0"/>
              <a:t>n</a:t>
            </a:r>
            <a:r>
              <a:rPr lang="en-US" altLang="zh-CN" dirty="0"/>
              <a:t>}, </a:t>
            </a:r>
            <a:endParaRPr lang="en-US" altLang="zh-CN" dirty="0"/>
          </a:p>
          <a:p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对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中每个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构造得到状态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。状态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的语法分析动作按照下面的方法决定：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43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aβ,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and f(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)=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]=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endParaRPr kumimoji="0" lang="en-US" altLang="zh-CN" sz="240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43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if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Bβ,b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and f(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, B )=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GOTO[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, B ]=j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楷体_GB2312"/>
            </a:endParaRPr>
          </a:p>
          <a:p>
            <a:pPr marL="64643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且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≠ S'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]=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endParaRPr kumimoji="0" lang="en-US" altLang="zh-CN" sz="240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0353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（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j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是产生式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A→α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的编号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）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43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[S'→S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#]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then ACTION 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# ]=acc;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所有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没有定义的条目都设置为</a:t>
            </a:r>
            <a:r>
              <a:rPr lang="en-US" altLang="zh-CN" sz="2400" dirty="0" err="1">
                <a:solidFill>
                  <a:prstClr val="black"/>
                </a:solidFill>
                <a:latin typeface="+mn-ea"/>
                <a:ea typeface="+mn-ea"/>
              </a:rPr>
              <a:t>e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+mn-ea"/>
                <a:ea typeface="+mn-ea"/>
              </a:rPr>
              <a:t>t</a:t>
            </a:r>
            <a:r>
              <a:rPr lang="en-US" altLang="zh-CN" sz="2400" dirty="0" err="1">
                <a:solidFill>
                  <a:prstClr val="black"/>
                </a:solidFill>
                <a:latin typeface="+mn-ea"/>
                <a:ea typeface="+mn-ea"/>
              </a:rPr>
              <a:t>,t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是错误编号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构造例</a:t>
            </a:r>
            <a:r>
              <a:rPr lang="en-US" altLang="zh-CN" dirty="0"/>
              <a:t>6.3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分析表：第</a:t>
            </a:r>
            <a:r>
              <a:rPr lang="en-US" altLang="zh-CN" dirty="0"/>
              <a:t>1</a:t>
            </a:r>
            <a:r>
              <a:rPr lang="zh-CN" altLang="en-US" dirty="0"/>
              <a:t>步  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9707" y="1704577"/>
            <a:ext cx="1758144" cy="2567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(0) S’→S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(1)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aA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d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(2)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bA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c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(3) S →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aec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(4)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S→bed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(5)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A→e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97233" y="1662421"/>
            <a:ext cx="1571889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S→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latin typeface="+mn-ea"/>
              </a:rPr>
              <a:t>aAd</a:t>
            </a:r>
            <a:r>
              <a:rPr lang="en-US" altLang="zh-CN" dirty="0">
                <a:latin typeface="+mn-ea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bAc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aec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•bed, #</a:t>
            </a:r>
            <a:endParaRPr lang="zh-CN" altLang="en-US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03842" y="1671358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S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6251" y="2495824"/>
            <a:ext cx="1571889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97233" y="3874461"/>
            <a:ext cx="1571889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b•ed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c</a:t>
            </a:r>
            <a:endParaRPr kumimoji="1" lang="en-US" altLang="zh-CN" dirty="0"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80089" y="2487824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50585" y="3348296"/>
            <a:ext cx="1571889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ae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•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c,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A→ e •,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80606" y="1670983"/>
            <a:ext cx="1573200" cy="175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82433" y="16709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553806" y="2002154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847025" y="281615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718454" y="2714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569848" y="310017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116251" y="2497353"/>
            <a:ext cx="1573200" cy="119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15890" y="347034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16" idx="2"/>
            <a:endCxn id="13" idx="0"/>
          </p:cNvCxnSpPr>
          <p:nvPr/>
        </p:nvCxnSpPr>
        <p:spPr>
          <a:xfrm>
            <a:off x="3767206" y="3424183"/>
            <a:ext cx="15972" cy="4502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980606" y="3881897"/>
            <a:ext cx="1573200" cy="119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819914" y="258959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6712800" y="2912043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273825" y="3285408"/>
            <a:ext cx="1573200" cy="92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695865" y="3518475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802395" y="318124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113759" y="4199309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bA•c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, #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561464" y="460539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682433" y="42510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2980606" y="5534777"/>
            <a:ext cx="1573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be•d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  <a:p>
            <a:pPr lvl="0">
              <a:defRPr/>
            </a:pP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A→e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 •, c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28" idx="2"/>
            <a:endCxn id="41" idx="0"/>
          </p:cNvCxnSpPr>
          <p:nvPr/>
        </p:nvCxnSpPr>
        <p:spPr>
          <a:xfrm>
            <a:off x="3767206" y="5080697"/>
            <a:ext cx="0" cy="454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415890" y="514852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4594279" y="611679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8847025" y="3839681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978407" y="246732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9406425" y="2469430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8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414447" y="3504140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9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S→aec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967652" y="344984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262836" y="4386990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S→bAc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152114" y="5614987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S→bed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6695865" y="464613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840753" y="42899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697898" y="560234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607905" y="1635397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17" grpId="0"/>
      <p:bldP spid="21" grpId="0"/>
      <p:bldP spid="23" grpId="0" animBg="1"/>
      <p:bldP spid="24" grpId="0"/>
      <p:bldP spid="28" grpId="0" animBg="1"/>
      <p:bldP spid="29" grpId="0"/>
      <p:bldP spid="31" grpId="0" animBg="1"/>
      <p:bldP spid="33" grpId="0"/>
      <p:bldP spid="37" grpId="0" animBg="1"/>
      <p:bldP spid="39" grpId="0"/>
      <p:bldP spid="41" grpId="0" animBg="1"/>
      <p:bldP spid="43" grpId="0"/>
      <p:bldP spid="46" grpId="0"/>
      <p:bldP spid="47" grpId="0" animBg="1"/>
      <p:bldP spid="48" grpId="0" animBg="1"/>
      <p:bldP spid="49" grpId="0"/>
      <p:bldP spid="53" grpId="0" animBg="1"/>
      <p:bldP spid="54" grpId="0" animBg="1"/>
      <p:bldP spid="57" grpId="0"/>
      <p:bldP spid="5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796992"/>
            <a:ext cx="10515599" cy="617641"/>
          </a:xfrm>
        </p:spPr>
        <p:txBody>
          <a:bodyPr/>
          <a:lstStyle/>
          <a:p>
            <a:r>
              <a:rPr lang="zh-CN" altLang="en-US" dirty="0"/>
              <a:t>构造例</a:t>
            </a:r>
            <a:r>
              <a:rPr lang="en-US" altLang="zh-CN" dirty="0"/>
              <a:t>6.3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分析表：第</a:t>
            </a:r>
            <a:r>
              <a:rPr lang="en-US" altLang="zh-CN" dirty="0"/>
              <a:t>2</a:t>
            </a:r>
            <a:r>
              <a:rPr lang="zh-CN" altLang="en-US" dirty="0"/>
              <a:t>步  分析表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9" name="Rectangle 413"/>
          <p:cNvSpPr>
            <a:spLocks noChangeArrowheads="1"/>
          </p:cNvSpPr>
          <p:nvPr/>
        </p:nvSpPr>
        <p:spPr bwMode="auto">
          <a:xfrm>
            <a:off x="203330" y="6229991"/>
            <a:ext cx="6691955" cy="461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+mn-ea"/>
                <a:ea typeface="+mn-ea"/>
              </a:rPr>
              <a:t>构造识别</a:t>
            </a:r>
            <a:r>
              <a:rPr lang="en-US" altLang="zh-CN" sz="2400" b="1" dirty="0">
                <a:latin typeface="+mn-ea"/>
                <a:ea typeface="+mn-ea"/>
                <a:hlinkClick r:id="rId1"/>
              </a:rPr>
              <a:t>LR(1)</a:t>
            </a:r>
            <a:r>
              <a:rPr lang="zh-CN" altLang="en-US" sz="2400" b="1" dirty="0">
                <a:latin typeface="+mn-ea"/>
                <a:ea typeface="+mn-ea"/>
                <a:hlinkClick r:id="rId1"/>
              </a:rPr>
              <a:t>活前缀</a:t>
            </a:r>
            <a:r>
              <a:rPr lang="en-US" altLang="zh-CN" sz="2400" b="1" dirty="0">
                <a:latin typeface="+mn-ea"/>
                <a:ea typeface="+mn-ea"/>
                <a:hlinkClick r:id="rId1"/>
              </a:rPr>
              <a:t>DFA</a:t>
            </a:r>
            <a:r>
              <a:rPr lang="zh-CN" altLang="en-US" sz="2400" b="1" dirty="0">
                <a:latin typeface="+mn-ea"/>
                <a:ea typeface="+mn-ea"/>
              </a:rPr>
              <a:t>和</a:t>
            </a:r>
            <a:r>
              <a:rPr lang="en-US" altLang="zh-CN" sz="2400" b="1" dirty="0">
                <a:latin typeface="+mn-ea"/>
                <a:ea typeface="+mn-ea"/>
                <a:hlinkClick r:id="rId2"/>
              </a:rPr>
              <a:t>LR(1)</a:t>
            </a:r>
            <a:r>
              <a:rPr lang="zh-CN" altLang="en-US" sz="2400" b="1" dirty="0">
                <a:latin typeface="+mn-ea"/>
                <a:ea typeface="+mn-ea"/>
                <a:hlinkClick r:id="rId2"/>
              </a:rPr>
              <a:t>分析表</a:t>
            </a:r>
            <a:r>
              <a:rPr lang="zh-CN" altLang="en-US" sz="2400" b="1" dirty="0">
                <a:latin typeface="+mn-ea"/>
                <a:ea typeface="+mn-ea"/>
              </a:rPr>
              <a:t>之过程</a:t>
            </a:r>
            <a:endParaRPr lang="zh-CN" altLang="en-US" sz="2400" b="1" dirty="0">
              <a:latin typeface="+mn-ea"/>
              <a:ea typeface="+mn-ea"/>
            </a:endParaRP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6923794" y="1328338"/>
          <a:ext cx="495684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61"/>
                <a:gridCol w="550761"/>
                <a:gridCol w="550761"/>
                <a:gridCol w="673934"/>
                <a:gridCol w="596347"/>
                <a:gridCol w="503583"/>
                <a:gridCol w="556591"/>
                <a:gridCol w="477079"/>
                <a:gridCol w="497032"/>
              </a:tblGrid>
              <a:tr h="357800">
                <a:tc row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35780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11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66322" y="1352461"/>
            <a:ext cx="1571889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S→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latin typeface="+mn-ea"/>
              </a:rPr>
              <a:t>aAd</a:t>
            </a:r>
            <a:r>
              <a:rPr lang="en-US" altLang="zh-CN" dirty="0">
                <a:latin typeface="+mn-ea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bAc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aec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•bed, #</a:t>
            </a:r>
            <a:endParaRPr lang="zh-CN" altLang="en-US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72931" y="1361398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r0</a:t>
            </a:r>
            <a:endParaRPr lang="en-US" altLang="zh-CN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S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85340" y="2185864"/>
            <a:ext cx="1571889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6322" y="3532417"/>
            <a:ext cx="1571889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b•ed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c</a:t>
            </a:r>
            <a:endParaRPr kumimoji="1" lang="en-US" altLang="zh-CN" dirty="0"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49178" y="2317346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50670" y="3084286"/>
            <a:ext cx="1571889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ae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•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c,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  <a:p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A→ e •, d </a:t>
            </a:r>
            <a:r>
              <a:rPr kumimoji="1"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r5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51522" y="13610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938211" y="1692194"/>
            <a:ext cx="534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6" idx="0"/>
            <a:endCxn id="42" idx="2"/>
          </p:cNvCxnSpPr>
          <p:nvPr/>
        </p:nvCxnSpPr>
        <p:spPr>
          <a:xfrm flipH="1" flipV="1">
            <a:off x="5432934" y="1954011"/>
            <a:ext cx="2189" cy="363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087543" y="2404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938937" y="279021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172435" y="311389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6" name="直接箭头连接符 25"/>
          <p:cNvCxnSpPr>
            <a:stCxn id="12" idx="2"/>
            <a:endCxn id="15" idx="0"/>
          </p:cNvCxnSpPr>
          <p:nvPr/>
        </p:nvCxnSpPr>
        <p:spPr>
          <a:xfrm>
            <a:off x="1152267" y="3106787"/>
            <a:ext cx="0" cy="425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189003" y="227963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4081889" y="2602083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064954" y="3208515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71484" y="28712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482848" y="3548393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bA•c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, #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930553" y="395448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051522" y="360015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349695" y="5116331"/>
            <a:ext cx="1573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be•d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anose="05050102010706020507" pitchFamily="18" charset="2"/>
            </a:endParaRPr>
          </a:p>
          <a:p>
            <a:pPr lvl="0">
              <a:defRPr/>
            </a:pPr>
            <a:r>
              <a:rPr kumimoji="1"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A→e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 •, c  </a:t>
            </a:r>
            <a:r>
              <a:rPr kumimoji="1"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 r5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>
            <a:stCxn id="15" idx="2"/>
            <a:endCxn id="36" idx="0"/>
          </p:cNvCxnSpPr>
          <p:nvPr/>
        </p:nvCxnSpPr>
        <p:spPr>
          <a:xfrm flipH="1">
            <a:off x="1136295" y="4732746"/>
            <a:ext cx="15972" cy="383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172435" y="471302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36" idx="3"/>
            <a:endCxn id="46" idx="1"/>
          </p:cNvCxnSpPr>
          <p:nvPr/>
        </p:nvCxnSpPr>
        <p:spPr>
          <a:xfrm>
            <a:off x="1922895" y="5577996"/>
            <a:ext cx="598308" cy="2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43" idx="0"/>
          </p:cNvCxnSpPr>
          <p:nvPr/>
        </p:nvCxnSpPr>
        <p:spPr>
          <a:xfrm flipH="1">
            <a:off x="5423247" y="4009134"/>
            <a:ext cx="6267" cy="4387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467387" y="195622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4649754" y="1307680"/>
            <a:ext cx="1566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8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r1</a:t>
            </a:r>
            <a:endParaRPr lang="en-US" altLang="zh-CN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3499" y="4447847"/>
            <a:ext cx="1559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9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r3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S→aec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81814" y="401005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496410" y="4480878"/>
            <a:ext cx="15596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r2</a:t>
            </a:r>
            <a:endParaRPr lang="en-US" altLang="zh-CN" b="1" dirty="0">
              <a:solidFill>
                <a:srgbClr val="00B050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S→bAc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21203" y="5256901"/>
            <a:ext cx="15596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r4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S→bed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7" name="直接箭头连接符 46"/>
          <p:cNvCxnSpPr>
            <a:stCxn id="33" idx="2"/>
            <a:endCxn id="45" idx="0"/>
          </p:cNvCxnSpPr>
          <p:nvPr/>
        </p:nvCxnSpPr>
        <p:spPr>
          <a:xfrm>
            <a:off x="3269448" y="4194724"/>
            <a:ext cx="6781" cy="2861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313797" y="414437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066987" y="524425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10432149" y="498960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r1</a:t>
            </a:r>
            <a:endParaRPr lang="zh-CN" altLang="en-US" dirty="0">
              <a:latin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996291" y="20699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28173" y="20730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S2</a:t>
            </a:r>
            <a:endParaRPr lang="zh-CN" altLang="en-US" dirty="0">
              <a:latin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76685" y="206452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S3</a:t>
            </a:r>
            <a:endParaRPr lang="zh-CN" altLang="en-US" dirty="0">
              <a:latin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364022" y="2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acc</a:t>
            </a:r>
            <a:endParaRPr lang="zh-CN" altLang="en-US" dirty="0">
              <a:latin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878404" y="280051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S5</a:t>
            </a:r>
            <a:endParaRPr lang="zh-CN" altLang="en-US" dirty="0"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468901" y="280273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874029" y="316377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S7</a:t>
            </a:r>
            <a:endParaRPr lang="zh-CN" altLang="en-US" dirty="0">
              <a:latin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1481128" y="31599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321382" y="353595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S8</a:t>
            </a:r>
            <a:endParaRPr lang="zh-CN" altLang="en-US" dirty="0">
              <a:latin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686602" y="388865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S9</a:t>
            </a:r>
            <a:endParaRPr lang="zh-CN" altLang="en-US" dirty="0">
              <a:latin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343782" y="388865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r5</a:t>
            </a:r>
            <a:endParaRPr lang="zh-CN" altLang="en-US" dirty="0">
              <a:latin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628748" y="426813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S10</a:t>
            </a:r>
            <a:endParaRPr lang="zh-CN" altLang="en-US" dirty="0">
              <a:latin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718516" y="461937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r5</a:t>
            </a:r>
            <a:endParaRPr lang="zh-CN" altLang="en-US" dirty="0">
              <a:latin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260974" y="46318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S11</a:t>
            </a:r>
            <a:endParaRPr lang="zh-CN" altLang="en-US" dirty="0">
              <a:latin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421862" y="608654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r4</a:t>
            </a:r>
            <a:endParaRPr lang="zh-CN" altLang="en-US" dirty="0">
              <a:latin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0426603" y="535116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r3</a:t>
            </a:r>
            <a:endParaRPr lang="zh-CN" altLang="en-US" dirty="0">
              <a:latin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0426603" y="572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r2</a:t>
            </a:r>
            <a:endParaRPr lang="zh-CN" altLang="en-US" dirty="0">
              <a:latin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0" y="1361023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0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2" grpId="0"/>
      <p:bldP spid="25" grpId="0"/>
      <p:bldP spid="28" grpId="0"/>
      <p:bldP spid="32" grpId="0"/>
      <p:bldP spid="33" grpId="0" animBg="1"/>
      <p:bldP spid="35" grpId="0"/>
      <p:bldP spid="36" grpId="0" animBg="1"/>
      <p:bldP spid="38" grpId="0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8" grpId="0"/>
      <p:bldP spid="4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6.4.3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文法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22915" cy="5637024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6.13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项目集规范族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中任意含有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个移进项目和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个归约项目的冲突项目集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的一般形式为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{[A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,S′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],···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S′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],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[B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[B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}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,B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a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α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,β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γ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∈(V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)*,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S′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为搜索集，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最后的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表示剩下的待约项目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如果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移进符号集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搜索集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2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0" lang="en-US" altLang="zh-CN" b="0" i="0" u="none" strike="noStrike" kern="1200" cap="none" spc="0" normalizeH="0" baseline="-2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两两相交均为空集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则文法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称为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 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关于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文法，可以得出下列几个结论。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⑴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可采用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分析法。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⑵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是无二义性的。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⑶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一定是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 。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256042" cy="617641"/>
          </a:xfrm>
        </p:spPr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3025399" cy="5657622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6.4 </a:t>
            </a:r>
            <a:r>
              <a:rPr lang="zh-CN" altLang="en-US" dirty="0"/>
              <a:t>拓广文法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	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分析串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abab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 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8703" y="6072593"/>
            <a:ext cx="30596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识别活前缀的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DFA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4778151" y="1990616"/>
            <a:ext cx="1600200" cy="108585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•S,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•BB,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59" name="Group 21"/>
          <p:cNvGrpSpPr/>
          <p:nvPr/>
        </p:nvGrpSpPr>
        <p:grpSpPr bwMode="auto">
          <a:xfrm>
            <a:off x="6378351" y="1876316"/>
            <a:ext cx="457200" cy="285750"/>
            <a:chOff x="2016" y="720"/>
            <a:chExt cx="384" cy="240"/>
          </a:xfrm>
        </p:grpSpPr>
        <p:sp>
          <p:nvSpPr>
            <p:cNvPr id="60" name="Line 17"/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1" name="Rectangle 18"/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S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6835551" y="1990616"/>
            <a:ext cx="1600200" cy="3429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S •,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63" name="Group 32"/>
          <p:cNvGrpSpPr/>
          <p:nvPr/>
        </p:nvGrpSpPr>
        <p:grpSpPr bwMode="auto">
          <a:xfrm>
            <a:off x="6378351" y="2676416"/>
            <a:ext cx="457200" cy="285750"/>
            <a:chOff x="2016" y="720"/>
            <a:chExt cx="384" cy="240"/>
          </a:xfrm>
        </p:grpSpPr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Rectangle 34"/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6" name="Rectangle 35"/>
          <p:cNvSpPr>
            <a:spLocks noChangeArrowheads="1"/>
          </p:cNvSpPr>
          <p:nvPr/>
        </p:nvSpPr>
        <p:spPr bwMode="auto">
          <a:xfrm>
            <a:off x="6835551" y="2847866"/>
            <a:ext cx="1600200" cy="8001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B • 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67" name="Group 38"/>
          <p:cNvGrpSpPr/>
          <p:nvPr/>
        </p:nvGrpSpPr>
        <p:grpSpPr bwMode="auto">
          <a:xfrm>
            <a:off x="4320951" y="2962166"/>
            <a:ext cx="457200" cy="1771650"/>
            <a:chOff x="288" y="1632"/>
            <a:chExt cx="384" cy="1488"/>
          </a:xfrm>
        </p:grpSpPr>
        <p:sp>
          <p:nvSpPr>
            <p:cNvPr id="68" name="Freeform 36"/>
            <p:cNvSpPr/>
            <p:nvPr/>
          </p:nvSpPr>
          <p:spPr bwMode="auto">
            <a:xfrm>
              <a:off x="480" y="1632"/>
              <a:ext cx="192" cy="1488"/>
            </a:xfrm>
            <a:custGeom>
              <a:avLst/>
              <a:gdLst>
                <a:gd name="T0" fmla="*/ 192 w 192"/>
                <a:gd name="T1" fmla="*/ 0 h 1488"/>
                <a:gd name="T2" fmla="*/ 0 w 192"/>
                <a:gd name="T3" fmla="*/ 0 h 1488"/>
                <a:gd name="T4" fmla="*/ 0 w 192"/>
                <a:gd name="T5" fmla="*/ 1488 h 1488"/>
                <a:gd name="T6" fmla="*/ 192 w 192"/>
                <a:gd name="T7" fmla="*/ 148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1488"/>
                <a:gd name="T14" fmla="*/ 192 w 192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1488">
                  <a:moveTo>
                    <a:pt x="192" y="0"/>
                  </a:moveTo>
                  <a:lnTo>
                    <a:pt x="0" y="0"/>
                  </a:lnTo>
                  <a:lnTo>
                    <a:pt x="0" y="1488"/>
                  </a:lnTo>
                  <a:lnTo>
                    <a:pt x="192" y="1488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Rectangle 37"/>
            <p:cNvSpPr>
              <a:spLocks noChangeArrowheads="1"/>
            </p:cNvSpPr>
            <p:nvPr/>
          </p:nvSpPr>
          <p:spPr bwMode="auto">
            <a:xfrm>
              <a:off x="288" y="2064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0" name="Rectangle 39"/>
          <p:cNvSpPr>
            <a:spLocks noChangeArrowheads="1"/>
          </p:cNvSpPr>
          <p:nvPr/>
        </p:nvSpPr>
        <p:spPr bwMode="auto">
          <a:xfrm>
            <a:off x="4778151" y="4215272"/>
            <a:ext cx="1600200" cy="8001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a•B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71" name="Group 55"/>
          <p:cNvGrpSpPr/>
          <p:nvPr/>
        </p:nvGrpSpPr>
        <p:grpSpPr bwMode="auto">
          <a:xfrm>
            <a:off x="5578251" y="3076467"/>
            <a:ext cx="285750" cy="393944"/>
            <a:chOff x="1296" y="1728"/>
            <a:chExt cx="240" cy="432"/>
          </a:xfrm>
        </p:grpSpPr>
        <p:sp>
          <p:nvSpPr>
            <p:cNvPr id="72" name="Line 53"/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3" name="Rectangle 54"/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4" name="Rectangle 62"/>
          <p:cNvSpPr>
            <a:spLocks noChangeArrowheads="1"/>
          </p:cNvSpPr>
          <p:nvPr/>
        </p:nvSpPr>
        <p:spPr bwMode="auto">
          <a:xfrm>
            <a:off x="4778151" y="3490148"/>
            <a:ext cx="1600200" cy="3429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b •,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75" name="Group 79"/>
          <p:cNvGrpSpPr/>
          <p:nvPr/>
        </p:nvGrpSpPr>
        <p:grpSpPr bwMode="auto">
          <a:xfrm>
            <a:off x="8150001" y="2162066"/>
            <a:ext cx="742950" cy="685800"/>
            <a:chOff x="3504" y="960"/>
            <a:chExt cx="624" cy="576"/>
          </a:xfrm>
        </p:grpSpPr>
        <p:sp>
          <p:nvSpPr>
            <p:cNvPr id="76" name="Freeform 76"/>
            <p:cNvSpPr/>
            <p:nvPr/>
          </p:nvSpPr>
          <p:spPr bwMode="auto">
            <a:xfrm>
              <a:off x="3504" y="960"/>
              <a:ext cx="624" cy="576"/>
            </a:xfrm>
            <a:custGeom>
              <a:avLst/>
              <a:gdLst>
                <a:gd name="T0" fmla="*/ 0 w 624"/>
                <a:gd name="T1" fmla="*/ 576 h 576"/>
                <a:gd name="T2" fmla="*/ 0 w 624"/>
                <a:gd name="T3" fmla="*/ 432 h 576"/>
                <a:gd name="T4" fmla="*/ 432 w 624"/>
                <a:gd name="T5" fmla="*/ 432 h 576"/>
                <a:gd name="T6" fmla="*/ 432 w 624"/>
                <a:gd name="T7" fmla="*/ 0 h 576"/>
                <a:gd name="T8" fmla="*/ 624 w 62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76"/>
                <a:gd name="T17" fmla="*/ 624 w 624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76">
                  <a:moveTo>
                    <a:pt x="0" y="576"/>
                  </a:moveTo>
                  <a:lnTo>
                    <a:pt x="0" y="432"/>
                  </a:lnTo>
                  <a:lnTo>
                    <a:pt x="432" y="432"/>
                  </a:lnTo>
                  <a:lnTo>
                    <a:pt x="432" y="0"/>
                  </a:lnTo>
                  <a:lnTo>
                    <a:pt x="624" y="0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7" name="Rectangle 78"/>
            <p:cNvSpPr>
              <a:spLocks noChangeArrowheads="1"/>
            </p:cNvSpPr>
            <p:nvPr/>
          </p:nvSpPr>
          <p:spPr bwMode="auto">
            <a:xfrm>
              <a:off x="3600" y="11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8" name="Rectangle 80"/>
          <p:cNvSpPr>
            <a:spLocks noChangeArrowheads="1"/>
          </p:cNvSpPr>
          <p:nvPr/>
        </p:nvSpPr>
        <p:spPr bwMode="auto">
          <a:xfrm>
            <a:off x="8892951" y="1990616"/>
            <a:ext cx="1600200" cy="3429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BB•,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79" name="Group 81"/>
          <p:cNvGrpSpPr/>
          <p:nvPr/>
        </p:nvGrpSpPr>
        <p:grpSpPr bwMode="auto">
          <a:xfrm>
            <a:off x="8435751" y="2962166"/>
            <a:ext cx="457200" cy="285750"/>
            <a:chOff x="2016" y="720"/>
            <a:chExt cx="384" cy="240"/>
          </a:xfrm>
        </p:grpSpPr>
        <p:sp>
          <p:nvSpPr>
            <p:cNvPr id="80" name="Line 82"/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1" name="Rectangle 83"/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" name="Rectangle 84"/>
          <p:cNvSpPr>
            <a:spLocks noChangeArrowheads="1"/>
          </p:cNvSpPr>
          <p:nvPr/>
        </p:nvSpPr>
        <p:spPr bwMode="auto">
          <a:xfrm>
            <a:off x="8892951" y="2847866"/>
            <a:ext cx="1600200" cy="8001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6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a•B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83" name="Group 85"/>
          <p:cNvGrpSpPr/>
          <p:nvPr/>
        </p:nvGrpSpPr>
        <p:grpSpPr bwMode="auto">
          <a:xfrm>
            <a:off x="7635651" y="3647967"/>
            <a:ext cx="285750" cy="567305"/>
            <a:chOff x="1296" y="1728"/>
            <a:chExt cx="240" cy="432"/>
          </a:xfrm>
        </p:grpSpPr>
        <p:sp>
          <p:nvSpPr>
            <p:cNvPr id="84" name="Line 86"/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6" name="Rectangle 88"/>
          <p:cNvSpPr>
            <a:spLocks noChangeArrowheads="1"/>
          </p:cNvSpPr>
          <p:nvPr/>
        </p:nvSpPr>
        <p:spPr bwMode="auto">
          <a:xfrm>
            <a:off x="6827859" y="4213082"/>
            <a:ext cx="1600200" cy="3429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7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b •,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87" name="Group 95"/>
          <p:cNvGrpSpPr/>
          <p:nvPr/>
        </p:nvGrpSpPr>
        <p:grpSpPr bwMode="auto">
          <a:xfrm>
            <a:off x="5587776" y="5015372"/>
            <a:ext cx="285750" cy="399943"/>
            <a:chOff x="1296" y="1728"/>
            <a:chExt cx="240" cy="432"/>
          </a:xfrm>
        </p:grpSpPr>
        <p:sp>
          <p:nvSpPr>
            <p:cNvPr id="88" name="Line 96"/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" name="Rectangle 97"/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0" name="Rectangle 98"/>
          <p:cNvSpPr>
            <a:spLocks noChangeArrowheads="1"/>
          </p:cNvSpPr>
          <p:nvPr/>
        </p:nvSpPr>
        <p:spPr bwMode="auto">
          <a:xfrm>
            <a:off x="4782914" y="5408289"/>
            <a:ext cx="1600200" cy="40005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8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•, a/b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91" name="Group 99"/>
          <p:cNvGrpSpPr/>
          <p:nvPr/>
        </p:nvGrpSpPr>
        <p:grpSpPr bwMode="auto">
          <a:xfrm>
            <a:off x="6149751" y="3872372"/>
            <a:ext cx="752475" cy="457200"/>
            <a:chOff x="1816" y="2592"/>
            <a:chExt cx="632" cy="384"/>
          </a:xfrm>
        </p:grpSpPr>
        <p:sp>
          <p:nvSpPr>
            <p:cNvPr id="92" name="Freeform 100"/>
            <p:cNvSpPr/>
            <p:nvPr/>
          </p:nvSpPr>
          <p:spPr bwMode="auto">
            <a:xfrm>
              <a:off x="1816" y="2592"/>
              <a:ext cx="392" cy="384"/>
            </a:xfrm>
            <a:custGeom>
              <a:avLst/>
              <a:gdLst>
                <a:gd name="T0" fmla="*/ 200 w 392"/>
                <a:gd name="T1" fmla="*/ 384 h 384"/>
                <a:gd name="T2" fmla="*/ 344 w 392"/>
                <a:gd name="T3" fmla="*/ 336 h 384"/>
                <a:gd name="T4" fmla="*/ 392 w 392"/>
                <a:gd name="T5" fmla="*/ 144 h 384"/>
                <a:gd name="T6" fmla="*/ 344 w 392"/>
                <a:gd name="T7" fmla="*/ 48 h 384"/>
                <a:gd name="T8" fmla="*/ 200 w 392"/>
                <a:gd name="T9" fmla="*/ 0 h 384"/>
                <a:gd name="T10" fmla="*/ 56 w 392"/>
                <a:gd name="T11" fmla="*/ 48 h 384"/>
                <a:gd name="T12" fmla="*/ 8 w 392"/>
                <a:gd name="T13" fmla="*/ 192 h 384"/>
                <a:gd name="T14" fmla="*/ 8 w 392"/>
                <a:gd name="T15" fmla="*/ 288 h 3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2"/>
                <a:gd name="T25" fmla="*/ 0 h 384"/>
                <a:gd name="T26" fmla="*/ 392 w 392"/>
                <a:gd name="T27" fmla="*/ 384 h 3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2" h="384">
                  <a:moveTo>
                    <a:pt x="200" y="384"/>
                  </a:moveTo>
                  <a:cubicBezTo>
                    <a:pt x="256" y="380"/>
                    <a:pt x="312" y="376"/>
                    <a:pt x="344" y="336"/>
                  </a:cubicBezTo>
                  <a:cubicBezTo>
                    <a:pt x="376" y="296"/>
                    <a:pt x="392" y="192"/>
                    <a:pt x="392" y="144"/>
                  </a:cubicBezTo>
                  <a:cubicBezTo>
                    <a:pt x="392" y="96"/>
                    <a:pt x="376" y="72"/>
                    <a:pt x="344" y="48"/>
                  </a:cubicBezTo>
                  <a:cubicBezTo>
                    <a:pt x="312" y="24"/>
                    <a:pt x="248" y="0"/>
                    <a:pt x="200" y="0"/>
                  </a:cubicBezTo>
                  <a:cubicBezTo>
                    <a:pt x="152" y="0"/>
                    <a:pt x="88" y="16"/>
                    <a:pt x="56" y="48"/>
                  </a:cubicBezTo>
                  <a:cubicBezTo>
                    <a:pt x="24" y="80"/>
                    <a:pt x="16" y="152"/>
                    <a:pt x="8" y="192"/>
                  </a:cubicBezTo>
                  <a:cubicBezTo>
                    <a:pt x="0" y="232"/>
                    <a:pt x="4" y="260"/>
                    <a:pt x="8" y="288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3" name="Rectangle 101"/>
            <p:cNvSpPr>
              <a:spLocks noChangeArrowheads="1"/>
            </p:cNvSpPr>
            <p:nvPr/>
          </p:nvSpPr>
          <p:spPr bwMode="auto">
            <a:xfrm>
              <a:off x="2208" y="264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4" name="Group 105"/>
          <p:cNvGrpSpPr/>
          <p:nvPr/>
        </p:nvGrpSpPr>
        <p:grpSpPr bwMode="auto">
          <a:xfrm>
            <a:off x="5587776" y="3833049"/>
            <a:ext cx="342900" cy="362824"/>
            <a:chOff x="1344" y="2448"/>
            <a:chExt cx="288" cy="432"/>
          </a:xfrm>
        </p:grpSpPr>
        <p:sp>
          <p:nvSpPr>
            <p:cNvPr id="95" name="Line 106"/>
            <p:cNvSpPr>
              <a:spLocks noChangeShapeType="1"/>
            </p:cNvSpPr>
            <p:nvPr/>
          </p:nvSpPr>
          <p:spPr bwMode="auto">
            <a:xfrm flipV="1">
              <a:off x="1344" y="244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6" name="Rectangle 107"/>
            <p:cNvSpPr>
              <a:spLocks noChangeArrowheads="1"/>
            </p:cNvSpPr>
            <p:nvPr/>
          </p:nvSpPr>
          <p:spPr bwMode="auto">
            <a:xfrm>
              <a:off x="1392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7" name="Group 112"/>
          <p:cNvGrpSpPr/>
          <p:nvPr/>
        </p:nvGrpSpPr>
        <p:grpSpPr bwMode="auto">
          <a:xfrm>
            <a:off x="10035951" y="2447816"/>
            <a:ext cx="695325" cy="514350"/>
            <a:chOff x="5088" y="1200"/>
            <a:chExt cx="584" cy="432"/>
          </a:xfrm>
        </p:grpSpPr>
        <p:sp>
          <p:nvSpPr>
            <p:cNvPr id="98" name="Freeform 109"/>
            <p:cNvSpPr/>
            <p:nvPr/>
          </p:nvSpPr>
          <p:spPr bwMode="auto">
            <a:xfrm>
              <a:off x="5280" y="1248"/>
              <a:ext cx="392" cy="384"/>
            </a:xfrm>
            <a:custGeom>
              <a:avLst/>
              <a:gdLst>
                <a:gd name="T0" fmla="*/ 200 w 392"/>
                <a:gd name="T1" fmla="*/ 384 h 384"/>
                <a:gd name="T2" fmla="*/ 344 w 392"/>
                <a:gd name="T3" fmla="*/ 336 h 384"/>
                <a:gd name="T4" fmla="*/ 392 w 392"/>
                <a:gd name="T5" fmla="*/ 144 h 384"/>
                <a:gd name="T6" fmla="*/ 344 w 392"/>
                <a:gd name="T7" fmla="*/ 48 h 384"/>
                <a:gd name="T8" fmla="*/ 200 w 392"/>
                <a:gd name="T9" fmla="*/ 0 h 384"/>
                <a:gd name="T10" fmla="*/ 56 w 392"/>
                <a:gd name="T11" fmla="*/ 48 h 384"/>
                <a:gd name="T12" fmla="*/ 8 w 392"/>
                <a:gd name="T13" fmla="*/ 192 h 384"/>
                <a:gd name="T14" fmla="*/ 8 w 392"/>
                <a:gd name="T15" fmla="*/ 288 h 3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2"/>
                <a:gd name="T25" fmla="*/ 0 h 384"/>
                <a:gd name="T26" fmla="*/ 392 w 392"/>
                <a:gd name="T27" fmla="*/ 384 h 3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2" h="384">
                  <a:moveTo>
                    <a:pt x="200" y="384"/>
                  </a:moveTo>
                  <a:cubicBezTo>
                    <a:pt x="256" y="380"/>
                    <a:pt x="312" y="376"/>
                    <a:pt x="344" y="336"/>
                  </a:cubicBezTo>
                  <a:cubicBezTo>
                    <a:pt x="376" y="296"/>
                    <a:pt x="392" y="192"/>
                    <a:pt x="392" y="144"/>
                  </a:cubicBezTo>
                  <a:cubicBezTo>
                    <a:pt x="392" y="96"/>
                    <a:pt x="376" y="72"/>
                    <a:pt x="344" y="48"/>
                  </a:cubicBezTo>
                  <a:cubicBezTo>
                    <a:pt x="312" y="24"/>
                    <a:pt x="248" y="0"/>
                    <a:pt x="200" y="0"/>
                  </a:cubicBezTo>
                  <a:cubicBezTo>
                    <a:pt x="152" y="0"/>
                    <a:pt x="88" y="16"/>
                    <a:pt x="56" y="48"/>
                  </a:cubicBezTo>
                  <a:cubicBezTo>
                    <a:pt x="24" y="80"/>
                    <a:pt x="16" y="152"/>
                    <a:pt x="8" y="192"/>
                  </a:cubicBezTo>
                  <a:cubicBezTo>
                    <a:pt x="0" y="232"/>
                    <a:pt x="4" y="260"/>
                    <a:pt x="8" y="288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" name="Rectangle 110"/>
            <p:cNvSpPr>
              <a:spLocks noChangeArrowheads="1"/>
            </p:cNvSpPr>
            <p:nvPr/>
          </p:nvSpPr>
          <p:spPr bwMode="auto">
            <a:xfrm>
              <a:off x="5088" y="120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0" name="Rectangle 113"/>
          <p:cNvSpPr>
            <a:spLocks noChangeArrowheads="1"/>
          </p:cNvSpPr>
          <p:nvPr/>
        </p:nvSpPr>
        <p:spPr bwMode="auto">
          <a:xfrm>
            <a:off x="8828109" y="4213082"/>
            <a:ext cx="1600200" cy="3429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9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grpSp>
        <p:nvGrpSpPr>
          <p:cNvPr id="101" name="Group 114"/>
          <p:cNvGrpSpPr/>
          <p:nvPr/>
        </p:nvGrpSpPr>
        <p:grpSpPr bwMode="auto">
          <a:xfrm>
            <a:off x="9693051" y="3647967"/>
            <a:ext cx="285750" cy="567305"/>
            <a:chOff x="1296" y="1728"/>
            <a:chExt cx="240" cy="432"/>
          </a:xfrm>
        </p:grpSpPr>
        <p:sp>
          <p:nvSpPr>
            <p:cNvPr id="102" name="Line 115"/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" name="Rectangle 116"/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4" name="Group 118"/>
          <p:cNvGrpSpPr/>
          <p:nvPr/>
        </p:nvGrpSpPr>
        <p:grpSpPr bwMode="auto">
          <a:xfrm>
            <a:off x="8321451" y="3647967"/>
            <a:ext cx="742950" cy="567305"/>
            <a:chOff x="3648" y="2208"/>
            <a:chExt cx="624" cy="672"/>
          </a:xfrm>
        </p:grpSpPr>
        <p:sp>
          <p:nvSpPr>
            <p:cNvPr id="105" name="Rectangle 77"/>
            <p:cNvSpPr>
              <a:spLocks noChangeArrowheads="1"/>
            </p:cNvSpPr>
            <p:nvPr/>
          </p:nvSpPr>
          <p:spPr bwMode="auto">
            <a:xfrm>
              <a:off x="3880" y="233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  <a:endPara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17"/>
            <p:cNvSpPr/>
            <p:nvPr/>
          </p:nvSpPr>
          <p:spPr bwMode="auto">
            <a:xfrm>
              <a:off x="3648" y="2208"/>
              <a:ext cx="624" cy="672"/>
            </a:xfrm>
            <a:custGeom>
              <a:avLst/>
              <a:gdLst>
                <a:gd name="T0" fmla="*/ 624 w 624"/>
                <a:gd name="T1" fmla="*/ 0 h 672"/>
                <a:gd name="T2" fmla="*/ 624 w 624"/>
                <a:gd name="T3" fmla="*/ 432 h 672"/>
                <a:gd name="T4" fmla="*/ 0 w 624"/>
                <a:gd name="T5" fmla="*/ 432 h 672"/>
                <a:gd name="T6" fmla="*/ 0 w 624"/>
                <a:gd name="T7" fmla="*/ 672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672"/>
                <a:gd name="T14" fmla="*/ 624 w 624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672">
                  <a:moveTo>
                    <a:pt x="624" y="0"/>
                  </a:moveTo>
                  <a:lnTo>
                    <a:pt x="624" y="432"/>
                  </a:lnTo>
                  <a:lnTo>
                    <a:pt x="0" y="432"/>
                  </a:lnTo>
                  <a:lnTo>
                    <a:pt x="0" y="672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7" name="Rectangle 119"/>
          <p:cNvSpPr>
            <a:spLocks noChangeArrowheads="1"/>
          </p:cNvSpPr>
          <p:nvPr/>
        </p:nvSpPr>
        <p:spPr bwMode="auto">
          <a:xfrm>
            <a:off x="4770520" y="1368482"/>
            <a:ext cx="1631015" cy="1766888"/>
          </a:xfrm>
          <a:prstGeom prst="rect">
            <a:avLst/>
          </a:prstGeom>
          <a:ln>
            <a:headEnd type="none" w="sm" len="sm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•S,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•BB,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     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B •b, a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B •b, b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83332" y="1875036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utoUpdateAnimBg="0"/>
      <p:bldP spid="62" grpId="0" animBg="1" autoUpdateAnimBg="0" build="p"/>
      <p:bldP spid="66" grpId="0" animBg="1" autoUpdateAnimBg="0" build="p"/>
      <p:bldP spid="70" grpId="0" animBg="1" autoUpdateAnimBg="0" build="p"/>
      <p:bldP spid="74" grpId="0" animBg="1" autoUpdateAnimBg="0" build="p"/>
      <p:bldP spid="78" grpId="0" animBg="1" autoUpdateAnimBg="0" build="p"/>
      <p:bldP spid="82" grpId="0" animBg="1" autoUpdateAnimBg="0" build="p"/>
      <p:bldP spid="86" grpId="0" animBg="1" autoUpdateAnimBg="0" build="p"/>
      <p:bldP spid="90" grpId="0" animBg="1" autoUpdateAnimBg="0" build="p"/>
      <p:bldP spid="100" grpId="0" animBg="1" autoUpdateAnimBg="0" uiExpand="1" build="p"/>
      <p:bldP spid="107" grpId="0" animBg="1" autoUpdateAnimBg="0" build="p"/>
      <p:bldP spid="107" grpId="1" animBg="1" build="allAtOnce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3715210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</a:t>
            </a:r>
            <a:r>
              <a:rPr lang="en-US" altLang="zh-CN" dirty="0"/>
              <a:t>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003666" y="2353806"/>
            <a:ext cx="6410325" cy="3932023"/>
            <a:chOff x="3744327" y="1322110"/>
            <a:chExt cx="6410325" cy="3932023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201527" y="1436410"/>
              <a:ext cx="1600200" cy="108585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0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S’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•S,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•BB,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7" name="Group 21"/>
            <p:cNvGrpSpPr/>
            <p:nvPr/>
          </p:nvGrpSpPr>
          <p:grpSpPr bwMode="auto">
            <a:xfrm>
              <a:off x="5801727" y="1322110"/>
              <a:ext cx="457200" cy="285750"/>
              <a:chOff x="2016" y="720"/>
              <a:chExt cx="384" cy="240"/>
            </a:xfrm>
          </p:grpSpPr>
          <p:sp>
            <p:nvSpPr>
              <p:cNvPr id="54" name="Line 17"/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5" name="Rectangle 18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S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6258927" y="1436410"/>
              <a:ext cx="1600200" cy="3429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S’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S •,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9" name="Group 32"/>
            <p:cNvGrpSpPr/>
            <p:nvPr/>
          </p:nvGrpSpPr>
          <p:grpSpPr bwMode="auto">
            <a:xfrm>
              <a:off x="5801727" y="2122210"/>
              <a:ext cx="457200" cy="285750"/>
              <a:chOff x="2016" y="720"/>
              <a:chExt cx="384" cy="240"/>
            </a:xfrm>
          </p:grpSpPr>
          <p:sp>
            <p:nvSpPr>
              <p:cNvPr id="52" name="Line 33"/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Rectangle 34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" name="Rectangle 35"/>
            <p:cNvSpPr>
              <a:spLocks noChangeArrowheads="1"/>
            </p:cNvSpPr>
            <p:nvPr/>
          </p:nvSpPr>
          <p:spPr bwMode="auto">
            <a:xfrm>
              <a:off x="6258927" y="2293660"/>
              <a:ext cx="1600200" cy="8001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B • 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1" name="Group 38"/>
            <p:cNvGrpSpPr/>
            <p:nvPr/>
          </p:nvGrpSpPr>
          <p:grpSpPr bwMode="auto">
            <a:xfrm>
              <a:off x="3744327" y="2407960"/>
              <a:ext cx="457200" cy="1771650"/>
              <a:chOff x="288" y="1632"/>
              <a:chExt cx="384" cy="1488"/>
            </a:xfrm>
          </p:grpSpPr>
          <p:sp>
            <p:nvSpPr>
              <p:cNvPr id="50" name="Freeform 36"/>
              <p:cNvSpPr/>
              <p:nvPr/>
            </p:nvSpPr>
            <p:spPr bwMode="auto">
              <a:xfrm>
                <a:off x="480" y="1632"/>
                <a:ext cx="192" cy="1488"/>
              </a:xfrm>
              <a:custGeom>
                <a:avLst/>
                <a:gdLst>
                  <a:gd name="T0" fmla="*/ 192 w 192"/>
                  <a:gd name="T1" fmla="*/ 0 h 1488"/>
                  <a:gd name="T2" fmla="*/ 0 w 192"/>
                  <a:gd name="T3" fmla="*/ 0 h 1488"/>
                  <a:gd name="T4" fmla="*/ 0 w 192"/>
                  <a:gd name="T5" fmla="*/ 1488 h 1488"/>
                  <a:gd name="T6" fmla="*/ 192 w 192"/>
                  <a:gd name="T7" fmla="*/ 1488 h 14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88"/>
                  <a:gd name="T14" fmla="*/ 192 w 192"/>
                  <a:gd name="T15" fmla="*/ 1488 h 14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88">
                    <a:moveTo>
                      <a:pt x="192" y="0"/>
                    </a:moveTo>
                    <a:lnTo>
                      <a:pt x="0" y="0"/>
                    </a:lnTo>
                    <a:lnTo>
                      <a:pt x="0" y="1488"/>
                    </a:lnTo>
                    <a:lnTo>
                      <a:pt x="192" y="1488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1" name="Rectangle 37"/>
              <p:cNvSpPr>
                <a:spLocks noChangeArrowheads="1"/>
              </p:cNvSpPr>
              <p:nvPr/>
            </p:nvSpPr>
            <p:spPr bwMode="auto">
              <a:xfrm>
                <a:off x="288" y="2064"/>
                <a:ext cx="19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" name="Rectangle 39"/>
            <p:cNvSpPr>
              <a:spLocks noChangeArrowheads="1"/>
            </p:cNvSpPr>
            <p:nvPr/>
          </p:nvSpPr>
          <p:spPr bwMode="auto">
            <a:xfrm>
              <a:off x="4201527" y="3661066"/>
              <a:ext cx="1600200" cy="8001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B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a•B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3" name="Group 55"/>
            <p:cNvGrpSpPr/>
            <p:nvPr/>
          </p:nvGrpSpPr>
          <p:grpSpPr bwMode="auto">
            <a:xfrm>
              <a:off x="5001627" y="2522261"/>
              <a:ext cx="285750" cy="393944"/>
              <a:chOff x="1296" y="1728"/>
              <a:chExt cx="240" cy="432"/>
            </a:xfrm>
          </p:grpSpPr>
          <p:sp>
            <p:nvSpPr>
              <p:cNvPr id="48" name="Line 53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9" name="Rectangle 54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Rectangle 62"/>
            <p:cNvSpPr>
              <a:spLocks noChangeArrowheads="1"/>
            </p:cNvSpPr>
            <p:nvPr/>
          </p:nvSpPr>
          <p:spPr bwMode="auto">
            <a:xfrm>
              <a:off x="4201527" y="2935942"/>
              <a:ext cx="1600200" cy="3429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b •,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5" name="Group 79"/>
            <p:cNvGrpSpPr/>
            <p:nvPr/>
          </p:nvGrpSpPr>
          <p:grpSpPr bwMode="auto">
            <a:xfrm>
              <a:off x="7573377" y="1607860"/>
              <a:ext cx="742950" cy="685800"/>
              <a:chOff x="3504" y="960"/>
              <a:chExt cx="624" cy="576"/>
            </a:xfrm>
          </p:grpSpPr>
          <p:sp>
            <p:nvSpPr>
              <p:cNvPr id="46" name="Freeform 76"/>
              <p:cNvSpPr/>
              <p:nvPr/>
            </p:nvSpPr>
            <p:spPr bwMode="auto">
              <a:xfrm>
                <a:off x="3504" y="960"/>
                <a:ext cx="624" cy="576"/>
              </a:xfrm>
              <a:custGeom>
                <a:avLst/>
                <a:gdLst>
                  <a:gd name="T0" fmla="*/ 0 w 624"/>
                  <a:gd name="T1" fmla="*/ 576 h 576"/>
                  <a:gd name="T2" fmla="*/ 0 w 624"/>
                  <a:gd name="T3" fmla="*/ 432 h 576"/>
                  <a:gd name="T4" fmla="*/ 432 w 624"/>
                  <a:gd name="T5" fmla="*/ 432 h 576"/>
                  <a:gd name="T6" fmla="*/ 432 w 624"/>
                  <a:gd name="T7" fmla="*/ 0 h 576"/>
                  <a:gd name="T8" fmla="*/ 624 w 62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576"/>
                  <a:gd name="T17" fmla="*/ 624 w 62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576">
                    <a:moveTo>
                      <a:pt x="0" y="576"/>
                    </a:move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0"/>
                    </a:lnTo>
                    <a:lnTo>
                      <a:pt x="624" y="0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7" name="Rectangle 78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" name="Rectangle 80"/>
            <p:cNvSpPr>
              <a:spLocks noChangeArrowheads="1"/>
            </p:cNvSpPr>
            <p:nvPr/>
          </p:nvSpPr>
          <p:spPr bwMode="auto">
            <a:xfrm>
              <a:off x="8316327" y="1436410"/>
              <a:ext cx="1600200" cy="3429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5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BB•,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7" name="Group 81"/>
            <p:cNvGrpSpPr/>
            <p:nvPr/>
          </p:nvGrpSpPr>
          <p:grpSpPr bwMode="auto">
            <a:xfrm>
              <a:off x="7859127" y="2407960"/>
              <a:ext cx="457200" cy="285750"/>
              <a:chOff x="2016" y="720"/>
              <a:chExt cx="384" cy="240"/>
            </a:xfrm>
          </p:grpSpPr>
          <p:sp>
            <p:nvSpPr>
              <p:cNvPr id="44" name="Line 82"/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5" name="Rectangle 83"/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Rectangle 84"/>
            <p:cNvSpPr>
              <a:spLocks noChangeArrowheads="1"/>
            </p:cNvSpPr>
            <p:nvPr/>
          </p:nvSpPr>
          <p:spPr bwMode="auto">
            <a:xfrm>
              <a:off x="8316327" y="2293660"/>
              <a:ext cx="1600200" cy="8001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B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a•B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9" name="Group 85"/>
            <p:cNvGrpSpPr/>
            <p:nvPr/>
          </p:nvGrpSpPr>
          <p:grpSpPr bwMode="auto">
            <a:xfrm>
              <a:off x="7059027" y="3093761"/>
              <a:ext cx="285750" cy="567305"/>
              <a:chOff x="1296" y="1728"/>
              <a:chExt cx="240" cy="432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3" name="Rectangle 87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Rectangle 88"/>
            <p:cNvSpPr>
              <a:spLocks noChangeArrowheads="1"/>
            </p:cNvSpPr>
            <p:nvPr/>
          </p:nvSpPr>
          <p:spPr bwMode="auto">
            <a:xfrm>
              <a:off x="6251235" y="3658876"/>
              <a:ext cx="1600200" cy="3429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7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b •,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21" name="Group 95"/>
            <p:cNvGrpSpPr/>
            <p:nvPr/>
          </p:nvGrpSpPr>
          <p:grpSpPr bwMode="auto">
            <a:xfrm>
              <a:off x="5011152" y="4461166"/>
              <a:ext cx="285750" cy="399943"/>
              <a:chOff x="1296" y="1728"/>
              <a:chExt cx="240" cy="432"/>
            </a:xfrm>
          </p:grpSpPr>
          <p:sp>
            <p:nvSpPr>
              <p:cNvPr id="40" name="Line 96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1" name="Rectangle 97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" name="Rectangle 98"/>
            <p:cNvSpPr>
              <a:spLocks noChangeArrowheads="1"/>
            </p:cNvSpPr>
            <p:nvPr/>
          </p:nvSpPr>
          <p:spPr bwMode="auto">
            <a:xfrm>
              <a:off x="4206290" y="4854083"/>
              <a:ext cx="1600200" cy="40005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8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•, a/b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23" name="Group 99"/>
            <p:cNvGrpSpPr/>
            <p:nvPr/>
          </p:nvGrpSpPr>
          <p:grpSpPr bwMode="auto">
            <a:xfrm>
              <a:off x="5573127" y="3318166"/>
              <a:ext cx="752475" cy="457200"/>
              <a:chOff x="1816" y="2592"/>
              <a:chExt cx="632" cy="384"/>
            </a:xfrm>
          </p:grpSpPr>
          <p:sp>
            <p:nvSpPr>
              <p:cNvPr id="38" name="Freeform 100"/>
              <p:cNvSpPr/>
              <p:nvPr/>
            </p:nvSpPr>
            <p:spPr bwMode="auto">
              <a:xfrm>
                <a:off x="1816" y="2592"/>
                <a:ext cx="392" cy="384"/>
              </a:xfrm>
              <a:custGeom>
                <a:avLst/>
                <a:gdLst>
                  <a:gd name="T0" fmla="*/ 200 w 392"/>
                  <a:gd name="T1" fmla="*/ 384 h 384"/>
                  <a:gd name="T2" fmla="*/ 344 w 392"/>
                  <a:gd name="T3" fmla="*/ 336 h 384"/>
                  <a:gd name="T4" fmla="*/ 392 w 392"/>
                  <a:gd name="T5" fmla="*/ 144 h 384"/>
                  <a:gd name="T6" fmla="*/ 344 w 392"/>
                  <a:gd name="T7" fmla="*/ 48 h 384"/>
                  <a:gd name="T8" fmla="*/ 200 w 392"/>
                  <a:gd name="T9" fmla="*/ 0 h 384"/>
                  <a:gd name="T10" fmla="*/ 56 w 392"/>
                  <a:gd name="T11" fmla="*/ 48 h 384"/>
                  <a:gd name="T12" fmla="*/ 8 w 392"/>
                  <a:gd name="T13" fmla="*/ 192 h 384"/>
                  <a:gd name="T14" fmla="*/ 8 w 392"/>
                  <a:gd name="T15" fmla="*/ 288 h 3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92"/>
                  <a:gd name="T25" fmla="*/ 0 h 384"/>
                  <a:gd name="T26" fmla="*/ 392 w 392"/>
                  <a:gd name="T27" fmla="*/ 384 h 3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92" h="384">
                    <a:moveTo>
                      <a:pt x="200" y="384"/>
                    </a:moveTo>
                    <a:cubicBezTo>
                      <a:pt x="256" y="380"/>
                      <a:pt x="312" y="376"/>
                      <a:pt x="344" y="336"/>
                    </a:cubicBezTo>
                    <a:cubicBezTo>
                      <a:pt x="376" y="296"/>
                      <a:pt x="392" y="192"/>
                      <a:pt x="392" y="144"/>
                    </a:cubicBezTo>
                    <a:cubicBezTo>
                      <a:pt x="392" y="96"/>
                      <a:pt x="376" y="72"/>
                      <a:pt x="344" y="48"/>
                    </a:cubicBezTo>
                    <a:cubicBezTo>
                      <a:pt x="312" y="24"/>
                      <a:pt x="248" y="0"/>
                      <a:pt x="200" y="0"/>
                    </a:cubicBezTo>
                    <a:cubicBezTo>
                      <a:pt x="152" y="0"/>
                      <a:pt x="88" y="16"/>
                      <a:pt x="56" y="48"/>
                    </a:cubicBezTo>
                    <a:cubicBezTo>
                      <a:pt x="24" y="80"/>
                      <a:pt x="16" y="152"/>
                      <a:pt x="8" y="192"/>
                    </a:cubicBezTo>
                    <a:cubicBezTo>
                      <a:pt x="0" y="232"/>
                      <a:pt x="4" y="260"/>
                      <a:pt x="8" y="288"/>
                    </a:cubicBez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9" name="Rectangle 101"/>
              <p:cNvSpPr>
                <a:spLocks noChangeArrowheads="1"/>
              </p:cNvSpPr>
              <p:nvPr/>
            </p:nvSpPr>
            <p:spPr bwMode="auto">
              <a:xfrm>
                <a:off x="2208" y="2640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105"/>
            <p:cNvGrpSpPr/>
            <p:nvPr/>
          </p:nvGrpSpPr>
          <p:grpSpPr bwMode="auto">
            <a:xfrm>
              <a:off x="5011152" y="3278843"/>
              <a:ext cx="342900" cy="362824"/>
              <a:chOff x="1344" y="2448"/>
              <a:chExt cx="288" cy="432"/>
            </a:xfrm>
          </p:grpSpPr>
          <p:sp>
            <p:nvSpPr>
              <p:cNvPr id="36" name="Line 106"/>
              <p:cNvSpPr>
                <a:spLocks noChangeShapeType="1"/>
              </p:cNvSpPr>
              <p:nvPr/>
            </p:nvSpPr>
            <p:spPr bwMode="auto">
              <a:xfrm flipV="1">
                <a:off x="1344" y="244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Rectangle 107"/>
              <p:cNvSpPr>
                <a:spLocks noChangeArrowheads="1"/>
              </p:cNvSpPr>
              <p:nvPr/>
            </p:nvSpPr>
            <p:spPr bwMode="auto">
              <a:xfrm>
                <a:off x="1392" y="259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112"/>
            <p:cNvGrpSpPr/>
            <p:nvPr/>
          </p:nvGrpSpPr>
          <p:grpSpPr bwMode="auto">
            <a:xfrm>
              <a:off x="9459327" y="1893610"/>
              <a:ext cx="695325" cy="514350"/>
              <a:chOff x="5088" y="1200"/>
              <a:chExt cx="584" cy="432"/>
            </a:xfrm>
          </p:grpSpPr>
          <p:sp>
            <p:nvSpPr>
              <p:cNvPr id="34" name="Freeform 109"/>
              <p:cNvSpPr/>
              <p:nvPr/>
            </p:nvSpPr>
            <p:spPr bwMode="auto">
              <a:xfrm>
                <a:off x="5280" y="1248"/>
                <a:ext cx="392" cy="384"/>
              </a:xfrm>
              <a:custGeom>
                <a:avLst/>
                <a:gdLst>
                  <a:gd name="T0" fmla="*/ 200 w 392"/>
                  <a:gd name="T1" fmla="*/ 384 h 384"/>
                  <a:gd name="T2" fmla="*/ 344 w 392"/>
                  <a:gd name="T3" fmla="*/ 336 h 384"/>
                  <a:gd name="T4" fmla="*/ 392 w 392"/>
                  <a:gd name="T5" fmla="*/ 144 h 384"/>
                  <a:gd name="T6" fmla="*/ 344 w 392"/>
                  <a:gd name="T7" fmla="*/ 48 h 384"/>
                  <a:gd name="T8" fmla="*/ 200 w 392"/>
                  <a:gd name="T9" fmla="*/ 0 h 384"/>
                  <a:gd name="T10" fmla="*/ 56 w 392"/>
                  <a:gd name="T11" fmla="*/ 48 h 384"/>
                  <a:gd name="T12" fmla="*/ 8 w 392"/>
                  <a:gd name="T13" fmla="*/ 192 h 384"/>
                  <a:gd name="T14" fmla="*/ 8 w 392"/>
                  <a:gd name="T15" fmla="*/ 288 h 3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92"/>
                  <a:gd name="T25" fmla="*/ 0 h 384"/>
                  <a:gd name="T26" fmla="*/ 392 w 392"/>
                  <a:gd name="T27" fmla="*/ 384 h 3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92" h="384">
                    <a:moveTo>
                      <a:pt x="200" y="384"/>
                    </a:moveTo>
                    <a:cubicBezTo>
                      <a:pt x="256" y="380"/>
                      <a:pt x="312" y="376"/>
                      <a:pt x="344" y="336"/>
                    </a:cubicBezTo>
                    <a:cubicBezTo>
                      <a:pt x="376" y="296"/>
                      <a:pt x="392" y="192"/>
                      <a:pt x="392" y="144"/>
                    </a:cubicBezTo>
                    <a:cubicBezTo>
                      <a:pt x="392" y="96"/>
                      <a:pt x="376" y="72"/>
                      <a:pt x="344" y="48"/>
                    </a:cubicBezTo>
                    <a:cubicBezTo>
                      <a:pt x="312" y="24"/>
                      <a:pt x="248" y="0"/>
                      <a:pt x="200" y="0"/>
                    </a:cubicBezTo>
                    <a:cubicBezTo>
                      <a:pt x="152" y="0"/>
                      <a:pt x="88" y="16"/>
                      <a:pt x="56" y="48"/>
                    </a:cubicBezTo>
                    <a:cubicBezTo>
                      <a:pt x="24" y="80"/>
                      <a:pt x="16" y="152"/>
                      <a:pt x="8" y="192"/>
                    </a:cubicBezTo>
                    <a:cubicBezTo>
                      <a:pt x="0" y="232"/>
                      <a:pt x="4" y="260"/>
                      <a:pt x="8" y="288"/>
                    </a:cubicBez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5" name="Rectangle 110"/>
              <p:cNvSpPr>
                <a:spLocks noChangeArrowheads="1"/>
              </p:cNvSpPr>
              <p:nvPr/>
            </p:nvSpPr>
            <p:spPr bwMode="auto">
              <a:xfrm>
                <a:off x="5088" y="1200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Rectangle 113"/>
            <p:cNvSpPr>
              <a:spLocks noChangeArrowheads="1"/>
            </p:cNvSpPr>
            <p:nvPr/>
          </p:nvSpPr>
          <p:spPr bwMode="auto">
            <a:xfrm>
              <a:off x="8251485" y="3658876"/>
              <a:ext cx="1600200" cy="342900"/>
            </a:xfrm>
            <a:prstGeom prst="rect">
              <a:avLst/>
            </a:prstGeom>
            <a:noFill/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9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•,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27" name="Group 114"/>
            <p:cNvGrpSpPr/>
            <p:nvPr/>
          </p:nvGrpSpPr>
          <p:grpSpPr bwMode="auto">
            <a:xfrm>
              <a:off x="9116427" y="3093761"/>
              <a:ext cx="285750" cy="567305"/>
              <a:chOff x="1296" y="1728"/>
              <a:chExt cx="240" cy="432"/>
            </a:xfrm>
          </p:grpSpPr>
          <p:sp>
            <p:nvSpPr>
              <p:cNvPr id="32" name="Line 115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Group 118"/>
            <p:cNvGrpSpPr/>
            <p:nvPr/>
          </p:nvGrpSpPr>
          <p:grpSpPr bwMode="auto">
            <a:xfrm>
              <a:off x="7744827" y="3093761"/>
              <a:ext cx="742950" cy="567305"/>
              <a:chOff x="3648" y="2208"/>
              <a:chExt cx="624" cy="672"/>
            </a:xfrm>
          </p:grpSpPr>
          <p:sp>
            <p:nvSpPr>
              <p:cNvPr id="30" name="Rectangle 77"/>
              <p:cNvSpPr>
                <a:spLocks noChangeArrowheads="1"/>
              </p:cNvSpPr>
              <p:nvPr/>
            </p:nvSpPr>
            <p:spPr bwMode="auto">
              <a:xfrm>
                <a:off x="3880" y="233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Freeform 117"/>
              <p:cNvSpPr/>
              <p:nvPr/>
            </p:nvSpPr>
            <p:spPr bwMode="auto">
              <a:xfrm>
                <a:off x="3648" y="2208"/>
                <a:ext cx="624" cy="672"/>
              </a:xfrm>
              <a:custGeom>
                <a:avLst/>
                <a:gdLst>
                  <a:gd name="T0" fmla="*/ 624 w 624"/>
                  <a:gd name="T1" fmla="*/ 0 h 672"/>
                  <a:gd name="T2" fmla="*/ 624 w 624"/>
                  <a:gd name="T3" fmla="*/ 432 h 672"/>
                  <a:gd name="T4" fmla="*/ 0 w 624"/>
                  <a:gd name="T5" fmla="*/ 432 h 672"/>
                  <a:gd name="T6" fmla="*/ 0 w 624"/>
                  <a:gd name="T7" fmla="*/ 672 h 6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4"/>
                  <a:gd name="T13" fmla="*/ 0 h 672"/>
                  <a:gd name="T14" fmla="*/ 624 w 624"/>
                  <a:gd name="T15" fmla="*/ 672 h 6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4" h="672">
                    <a:moveTo>
                      <a:pt x="624" y="0"/>
                    </a:moveTo>
                    <a:lnTo>
                      <a:pt x="624" y="432"/>
                    </a:lnTo>
                    <a:lnTo>
                      <a:pt x="0" y="432"/>
                    </a:lnTo>
                    <a:lnTo>
                      <a:pt x="0" y="672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57" name="Rectangle 49"/>
          <p:cNvSpPr>
            <a:spLocks noChangeArrowheads="1"/>
          </p:cNvSpPr>
          <p:nvPr/>
        </p:nvSpPr>
        <p:spPr bwMode="auto">
          <a:xfrm>
            <a:off x="5346566" y="413316"/>
            <a:ext cx="1730723" cy="1816640"/>
          </a:xfrm>
          <a:prstGeom prst="rect">
            <a:avLst/>
          </a:prstGeom>
          <a:ln>
            <a:tailEnd type="none" w="lg" len="lg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→S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864207" y="5560292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请留意 </a:t>
            </a:r>
            <a:r>
              <a:rPr lang="en-US" altLang="zh-CN" sz="2400" dirty="0">
                <a:solidFill>
                  <a:srgbClr val="0000FF"/>
                </a:solidFill>
              </a:rPr>
              <a:t>I3/I6; I4/I7, I8/I9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539965" y="2117578"/>
          <a:ext cx="3824467" cy="35168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93652"/>
                <a:gridCol w="606163"/>
                <a:gridCol w="606163"/>
                <a:gridCol w="714613"/>
                <a:gridCol w="497713"/>
                <a:gridCol w="606163"/>
              </a:tblGrid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ACTION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GOTO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 hMerge="1">
                  <a:tcPr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状态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#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</a:rPr>
                        <a:t>S</a:t>
                      </a:r>
                      <a:endParaRPr lang="en-US" altLang="zh-CN" sz="1800" dirty="0">
                        <a:effectLst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</a:tr>
            </a:tbl>
          </a:graphicData>
        </a:graphic>
      </p:graphicFrame>
      <p:sp>
        <p:nvSpPr>
          <p:cNvPr id="60" name="矩形 59"/>
          <p:cNvSpPr/>
          <p:nvPr/>
        </p:nvSpPr>
        <p:spPr>
          <a:xfrm>
            <a:off x="1423213" y="268139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16377" y="268139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04078" y="26813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574446" y="2938576"/>
            <a:ext cx="706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acc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911293" y="26813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11293" y="32705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5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934175" y="355728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911293" y="44396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9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653613" y="413237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465331" y="500173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058496" y="500173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434335" y="387375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027500" y="38427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653613" y="473464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653613" y="531780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423213" y="327053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016377" y="327053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407715" y="355728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016377" y="355728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23213" y="443966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016377" y="443966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270158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分析串</a:t>
            </a:r>
            <a:r>
              <a:rPr lang="en-US" altLang="zh-CN" dirty="0" err="1"/>
              <a:t>abab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84325" y="1531936"/>
            <a:ext cx="7887600" cy="4806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	状态		符号		输入串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	0			#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1	03			#a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2	034		#ab		ab#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3	038		#aB		ab#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4	02			#B			ab#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5	026		#Ba		b#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6	0267		#Bab		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7	0269		#BaB		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8	025		#BB		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9	01			#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#	acc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Rectangle 49"/>
          <p:cNvSpPr>
            <a:spLocks noChangeArrowheads="1"/>
          </p:cNvSpPr>
          <p:nvPr/>
        </p:nvSpPr>
        <p:spPr bwMode="auto">
          <a:xfrm>
            <a:off x="5571394" y="2211266"/>
            <a:ext cx="1583488" cy="1772115"/>
          </a:xfrm>
          <a:prstGeom prst="rect">
            <a:avLst/>
          </a:prstGeom>
          <a:solidFill>
            <a:srgbClr val="4F81BD"/>
          </a:solidFill>
          <a:ln w="25400" cap="rnd" cmpd="sng" algn="ctr">
            <a:solidFill>
              <a:sysClr val="window" lastClr="FFFFFF"/>
            </a:solidFill>
            <a:prstDash val="solid"/>
            <a:tailEnd type="none" w="lg" len="lg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→S 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221124" y="2211266"/>
          <a:ext cx="3984151" cy="4389120"/>
        </p:xfrm>
        <a:graphic>
          <a:graphicData uri="http://schemas.openxmlformats.org/drawingml/2006/table">
            <a:tbl>
              <a:tblPr firstRow="1" firstCol="1"/>
              <a:tblGrid>
                <a:gridCol w="908351"/>
                <a:gridCol w="615160"/>
                <a:gridCol w="615160"/>
                <a:gridCol w="615160"/>
                <a:gridCol w="615160"/>
                <a:gridCol w="615160"/>
              </a:tblGrid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dirty="0">
                          <a:effectLst/>
                          <a:latin typeface="+mn-lt"/>
                        </a:rPr>
                        <a:t>状态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alt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0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1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2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3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4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5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6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7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8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9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6.5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LALR(1)</a:t>
            </a:r>
            <a:r>
              <a:rPr lang="zh-CN" altLang="en-US" b="1" u="sng" dirty="0">
                <a:solidFill>
                  <a:srgbClr val="C00000"/>
                </a:solidFill>
              </a:rPr>
              <a:t>分析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A857A3-1012-4184-86F6-41658C62E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1938" y="963362"/>
            <a:ext cx="10515599" cy="513986"/>
          </a:xfrm>
        </p:spPr>
        <p:txBody>
          <a:bodyPr>
            <a:normAutofit lnSpcReduction="10000"/>
          </a:bodyPr>
          <a:lstStyle/>
          <a:p>
            <a:pPr algn="l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例：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输入串：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abbcde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  <a:hlinkClick r:id="rId1"/>
              </a:rPr>
              <a:t>LR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  <a:hlinkClick r:id="rId1"/>
              </a:rPr>
              <a:t>分析过程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361758" y="6483197"/>
            <a:ext cx="3558137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bbcde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15" name="文本框 14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7" name="直接连接符 16"/>
              <p:cNvCxnSpPr>
                <a:stCxn id="15" idx="2"/>
                <a:endCxn id="23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5" idx="2"/>
                <a:endCxn id="22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5" idx="2"/>
                <a:endCxn id="24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连接符 19"/>
              <p:cNvCxnSpPr>
                <a:stCxn id="15" idx="2"/>
                <a:endCxn id="26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/>
              <p:cNvCxnSpPr>
                <a:stCxn id="15" idx="2"/>
                <a:endCxn id="25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文本框 21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8"/>
              <p:cNvCxnSpPr>
                <a:stCxn id="22" idx="2"/>
                <a:endCxn id="27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连接符 29"/>
              <p:cNvCxnSpPr>
                <a:stCxn id="22" idx="2"/>
                <a:endCxn id="28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文本框 30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/>
              <p:cNvCxnSpPr>
                <a:stCxn id="27" idx="2"/>
                <a:endCxn id="31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连接符 33"/>
              <p:cNvCxnSpPr>
                <a:stCxn id="26" idx="2"/>
                <a:endCxn id="32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89412" cy="5915236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6.14  </a:t>
            </a:r>
            <a:r>
              <a:rPr lang="zh-CN" altLang="en-US" dirty="0"/>
              <a:t>如果采用同心项目集合并方法，进行合并后的文法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项目集规范族，没有</a:t>
            </a:r>
            <a:r>
              <a:rPr lang="en-US" altLang="zh-CN" dirty="0"/>
              <a:t>LR(1)</a:t>
            </a:r>
            <a:r>
              <a:rPr lang="zh-CN" altLang="en-US" dirty="0"/>
              <a:t>项目冲突，则称文法</a:t>
            </a:r>
            <a:r>
              <a:rPr lang="en-US" altLang="zh-CN" dirty="0"/>
              <a:t>G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0000"/>
                </a:solidFill>
              </a:rPr>
              <a:t>LALR(1)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关于</a:t>
            </a:r>
            <a:r>
              <a:rPr lang="en-US" altLang="zh-CN" dirty="0"/>
              <a:t>LALR(1)</a:t>
            </a:r>
            <a:r>
              <a:rPr lang="zh-CN" altLang="en-US" dirty="0"/>
              <a:t>文法，可以得出下列几个结论。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⑴如果文法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/>
              <a:t>LALR(1)</a:t>
            </a:r>
            <a:r>
              <a:rPr lang="zh-CN" altLang="en-US" dirty="0"/>
              <a:t>文法，则</a:t>
            </a:r>
            <a:r>
              <a:rPr lang="en-US" altLang="zh-CN" dirty="0"/>
              <a:t>G</a:t>
            </a:r>
            <a:r>
              <a:rPr lang="zh-CN" altLang="en-US" dirty="0"/>
              <a:t>可采用</a:t>
            </a:r>
            <a:r>
              <a:rPr lang="en-US" altLang="zh-CN" dirty="0"/>
              <a:t>LALR(1)</a:t>
            </a:r>
            <a:r>
              <a:rPr lang="zh-CN" altLang="en-US" dirty="0"/>
              <a:t>分析法。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⑵如果文法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/>
              <a:t>LALR(1)</a:t>
            </a:r>
            <a:r>
              <a:rPr lang="zh-CN" altLang="en-US" dirty="0"/>
              <a:t>文法，则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C00000"/>
                </a:solidFill>
              </a:rPr>
              <a:t>无二义性</a:t>
            </a:r>
            <a:r>
              <a:rPr lang="zh-CN" altLang="en-US" dirty="0"/>
              <a:t>的。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⑶如果文法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C00000"/>
                </a:solidFill>
              </a:rPr>
              <a:t>LALR(1)</a:t>
            </a:r>
            <a:r>
              <a:rPr lang="zh-CN" altLang="en-US" dirty="0">
                <a:solidFill>
                  <a:srgbClr val="C00000"/>
                </a:solidFill>
              </a:rPr>
              <a:t>文法，则</a:t>
            </a:r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zh-CN" altLang="en-US" dirty="0">
                <a:solidFill>
                  <a:srgbClr val="C00000"/>
                </a:solidFill>
              </a:rPr>
              <a:t>一定是</a:t>
            </a:r>
            <a:r>
              <a:rPr lang="en-US" altLang="zh-CN" dirty="0">
                <a:solidFill>
                  <a:srgbClr val="C00000"/>
                </a:solidFill>
              </a:rPr>
              <a:t>LR(1)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考虑例</a:t>
            </a:r>
            <a:r>
              <a:rPr lang="en-US" altLang="zh-CN" dirty="0"/>
              <a:t>6.4</a:t>
            </a:r>
            <a:r>
              <a:rPr lang="zh-CN" altLang="en-US" dirty="0"/>
              <a:t>文法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	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2153163" cy="2637396"/>
          </a:xfrm>
        </p:spPr>
        <p:txBody>
          <a:bodyPr>
            <a:normAutofit/>
          </a:bodyPr>
          <a:lstStyle/>
          <a:p>
            <a:r>
              <a:rPr lang="zh-CN" altLang="en-US" dirty="0"/>
              <a:t>文法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70516" y="1475810"/>
            <a:ext cx="1649413" cy="1938992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S’ → · S,  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BB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aB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b,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69216" y="1471047"/>
            <a:ext cx="1587500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1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S’ →S ·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70516" y="3831660"/>
            <a:ext cx="1635125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4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B → b ·,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 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83504" y="4485710"/>
            <a:ext cx="1573212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7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b · ,    # 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83504" y="2485460"/>
            <a:ext cx="1573212" cy="152349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B·B,   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Freeform 13"/>
          <p:cNvSpPr/>
          <p:nvPr/>
        </p:nvSpPr>
        <p:spPr bwMode="auto">
          <a:xfrm>
            <a:off x="5519929" y="1831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664391" y="1471047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6888354" y="4033272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Freeform 17"/>
          <p:cNvSpPr/>
          <p:nvPr/>
        </p:nvSpPr>
        <p:spPr bwMode="auto">
          <a:xfrm>
            <a:off x="5534216" y="2974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678679" y="2614047"/>
            <a:ext cx="287337" cy="36830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888354" y="410629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167629" y="3226822"/>
            <a:ext cx="1589087" cy="69249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b,   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4729354" y="3414147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4729354" y="3487172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946716" y="4915922"/>
            <a:ext cx="1676400" cy="152349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a·B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959415" y="5674747"/>
            <a:ext cx="1663701" cy="69249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a|b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b,   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a|b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3260916" y="391897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AutoShape 33"/>
          <p:cNvCxnSpPr>
            <a:cxnSpLocks noChangeShapeType="1"/>
          </p:cNvCxnSpPr>
          <p:nvPr/>
        </p:nvCxnSpPr>
        <p:spPr bwMode="auto">
          <a:xfrm rot="5400000">
            <a:off x="2270316" y="4152335"/>
            <a:ext cx="3119437" cy="14288"/>
          </a:xfrm>
          <a:prstGeom prst="bentConnector4">
            <a:avLst>
              <a:gd name="adj1" fmla="val 565"/>
              <a:gd name="adj2" fmla="val 1766181"/>
            </a:avLst>
          </a:prstGeom>
          <a:noFill/>
          <a:ln w="15875">
            <a:solidFill>
              <a:srgbClr val="000000"/>
            </a:solidFill>
            <a:miter lim="800000"/>
            <a:tailEnd type="triangle" w="med" len="med"/>
          </a:ln>
        </p:spPr>
      </p:cxn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8396260" y="2491810"/>
            <a:ext cx="1633537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5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→BB ·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Freeform 13"/>
          <p:cNvSpPr/>
          <p:nvPr/>
        </p:nvSpPr>
        <p:spPr bwMode="auto">
          <a:xfrm>
            <a:off x="7748561" y="2852172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893023" y="249181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Freeform 13"/>
          <p:cNvSpPr/>
          <p:nvPr/>
        </p:nvSpPr>
        <p:spPr bwMode="auto">
          <a:xfrm>
            <a:off x="7777136" y="3703072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7921598" y="334271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8410548" y="3403035"/>
            <a:ext cx="1525588" cy="152400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6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a·B,    #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8393463" y="4161860"/>
            <a:ext cx="1525587" cy="69373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b,   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183504" y="5712847"/>
            <a:ext cx="1573212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8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B→aB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·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2" name="Freeform 13"/>
          <p:cNvSpPr/>
          <p:nvPr/>
        </p:nvSpPr>
        <p:spPr bwMode="auto">
          <a:xfrm>
            <a:off x="5635814" y="6029078"/>
            <a:ext cx="546101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5678679" y="571284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8285354" y="5719197"/>
            <a:ext cx="1604962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9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aB ·,  #   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>
            <a:off x="9048941" y="4927035"/>
            <a:ext cx="0" cy="7921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>
            <a:off x="9120379" y="5071497"/>
            <a:ext cx="287337" cy="36830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38" name="曲线连接符 145"/>
          <p:cNvCxnSpPr>
            <a:cxnSpLocks noChangeShapeType="1"/>
          </p:cNvCxnSpPr>
          <p:nvPr/>
        </p:nvCxnSpPr>
        <p:spPr bwMode="auto">
          <a:xfrm flipH="1" flipV="1">
            <a:off x="9920307" y="3872925"/>
            <a:ext cx="25148" cy="573107"/>
          </a:xfrm>
          <a:prstGeom prst="curvedConnector4">
            <a:avLst>
              <a:gd name="adj1" fmla="val -1007019"/>
              <a:gd name="adj2" fmla="val 97917"/>
            </a:avLst>
          </a:prstGeom>
          <a:noFill/>
          <a:ln w="6350" algn="ctr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10150993" y="3877270"/>
            <a:ext cx="253843" cy="31200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40" name="组合 156"/>
          <p:cNvGrpSpPr/>
          <p:nvPr/>
        </p:nvGrpSpPr>
        <p:grpSpPr bwMode="auto">
          <a:xfrm>
            <a:off x="5580258" y="4927035"/>
            <a:ext cx="330641" cy="677862"/>
            <a:chOff x="6660232" y="2564904"/>
            <a:chExt cx="330129" cy="678413"/>
          </a:xfrm>
        </p:grpSpPr>
        <p:cxnSp>
          <p:nvCxnSpPr>
            <p:cNvPr id="41" name="曲线连接符 145"/>
            <p:cNvCxnSpPr>
              <a:cxnSpLocks noChangeShapeType="1"/>
            </p:cNvCxnSpPr>
            <p:nvPr/>
          </p:nvCxnSpPr>
          <p:spPr bwMode="auto">
            <a:xfrm flipH="1" flipV="1">
              <a:off x="6660232" y="2564904"/>
              <a:ext cx="28466" cy="678413"/>
            </a:xfrm>
            <a:prstGeom prst="curvedConnector4">
              <a:avLst>
                <a:gd name="adj1" fmla="val -1007019"/>
                <a:gd name="adj2" fmla="val 97917"/>
              </a:avLst>
            </a:prstGeom>
            <a:noFill/>
            <a:ln w="6350" algn="ctr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42" name="Text Box 28"/>
            <p:cNvSpPr txBox="1">
              <a:spLocks noChangeArrowheads="1"/>
            </p:cNvSpPr>
            <p:nvPr/>
          </p:nvSpPr>
          <p:spPr bwMode="auto">
            <a:xfrm>
              <a:off x="6703024" y="2702396"/>
              <a:ext cx="287337" cy="369332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718270" y="4325751"/>
            <a:ext cx="1836737" cy="147732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Freeform 13"/>
          <p:cNvSpPr/>
          <p:nvPr/>
        </p:nvSpPr>
        <p:spPr bwMode="auto">
          <a:xfrm flipH="1">
            <a:off x="7795055" y="4782572"/>
            <a:ext cx="601662" cy="431800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 Box 14"/>
          <p:cNvSpPr txBox="1">
            <a:spLocks noChangeArrowheads="1"/>
          </p:cNvSpPr>
          <p:nvPr/>
        </p:nvSpPr>
        <p:spPr bwMode="auto">
          <a:xfrm>
            <a:off x="7902469" y="4423718"/>
            <a:ext cx="287337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4727766" y="456032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 flipV="1">
            <a:off x="4727766" y="4496822"/>
            <a:ext cx="0" cy="4302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29660" y="1424180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2728862" cy="2637396"/>
          </a:xfrm>
        </p:spPr>
        <p:txBody>
          <a:bodyPr>
            <a:normAutofit/>
          </a:bodyPr>
          <a:lstStyle/>
          <a:p>
            <a:r>
              <a:rPr lang="zh-CN" altLang="en-US" dirty="0"/>
              <a:t>合并同心集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70516" y="1475810"/>
            <a:ext cx="1649413" cy="1938992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S’ → · S,  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BB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aB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·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b,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69216" y="1471047"/>
            <a:ext cx="1587500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1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S’ →S ·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70516" y="3831660"/>
            <a:ext cx="1808161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4</a:t>
            </a:r>
            <a:r>
              <a:rPr lang="en-US" altLang="zh-CN" b="1" kern="0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7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B → b ·,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|#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  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183504" y="2485460"/>
            <a:ext cx="1573212" cy="152349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 B·B,   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Freeform 13"/>
          <p:cNvSpPr/>
          <p:nvPr/>
        </p:nvSpPr>
        <p:spPr bwMode="auto">
          <a:xfrm>
            <a:off x="5519929" y="1831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664391" y="1471047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Freeform 17"/>
          <p:cNvSpPr/>
          <p:nvPr/>
        </p:nvSpPr>
        <p:spPr bwMode="auto">
          <a:xfrm>
            <a:off x="5534216" y="2974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678679" y="2614047"/>
            <a:ext cx="287337" cy="368300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148282" y="4216835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167629" y="3226822"/>
            <a:ext cx="1589087" cy="69249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b,     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4729354" y="3414147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4729354" y="3487172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786379" y="4915922"/>
            <a:ext cx="1906670" cy="152349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3,6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a·B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|#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773844" y="5712846"/>
            <a:ext cx="2063667" cy="692497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|#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 → · b,   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|#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3260916" y="391897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AutoShape 33"/>
          <p:cNvCxnSpPr>
            <a:cxnSpLocks noChangeShapeType="1"/>
          </p:cNvCxnSpPr>
          <p:nvPr/>
        </p:nvCxnSpPr>
        <p:spPr bwMode="auto">
          <a:xfrm rot="5400000">
            <a:off x="2270316" y="4152335"/>
            <a:ext cx="3119437" cy="14288"/>
          </a:xfrm>
          <a:prstGeom prst="bentConnector4">
            <a:avLst>
              <a:gd name="adj1" fmla="val 565"/>
              <a:gd name="adj2" fmla="val 1766181"/>
            </a:avLst>
          </a:prstGeom>
          <a:noFill/>
          <a:ln w="15875">
            <a:solidFill>
              <a:srgbClr val="000000"/>
            </a:solidFill>
            <a:miter lim="800000"/>
            <a:tailEnd type="triangle" w="med" len="med"/>
          </a:ln>
        </p:spPr>
      </p:cxn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8396260" y="2491810"/>
            <a:ext cx="1633537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5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 →BB ·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，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Freeform 13"/>
          <p:cNvSpPr/>
          <p:nvPr/>
        </p:nvSpPr>
        <p:spPr bwMode="auto">
          <a:xfrm>
            <a:off x="7748561" y="2852172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893023" y="249181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7986257" y="423275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322985" y="5712847"/>
            <a:ext cx="1838759" cy="69249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8,9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: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B→aB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·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,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 |#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2" name="Freeform 13"/>
          <p:cNvSpPr/>
          <p:nvPr/>
        </p:nvSpPr>
        <p:spPr bwMode="auto">
          <a:xfrm>
            <a:off x="5693049" y="607718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5833399" y="5683246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718270" y="4325751"/>
            <a:ext cx="1836737" cy="147732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4727766" y="456032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 flipV="1">
            <a:off x="4727766" y="4496822"/>
            <a:ext cx="0" cy="4302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37" name="连接符: 肘形 36"/>
          <p:cNvCxnSpPr>
            <a:stCxn id="9" idx="2"/>
            <a:endCxn id="7" idx="3"/>
          </p:cNvCxnSpPr>
          <p:nvPr/>
        </p:nvCxnSpPr>
        <p:spPr>
          <a:xfrm rot="5400000">
            <a:off x="6239917" y="3447715"/>
            <a:ext cx="168955" cy="129143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>
            <a:stCxn id="17" idx="3"/>
          </p:cNvCxnSpPr>
          <p:nvPr/>
        </p:nvCxnSpPr>
        <p:spPr>
          <a:xfrm flipH="1">
            <a:off x="5693049" y="3573071"/>
            <a:ext cx="2063667" cy="1600934"/>
          </a:xfrm>
          <a:prstGeom prst="bentConnector3">
            <a:avLst>
              <a:gd name="adj1" fmla="val -110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145"/>
          <p:cNvCxnSpPr>
            <a:cxnSpLocks noChangeShapeType="1"/>
            <a:stCxn id="21" idx="1"/>
            <a:endCxn id="21" idx="2"/>
          </p:cNvCxnSpPr>
          <p:nvPr/>
        </p:nvCxnSpPr>
        <p:spPr bwMode="auto">
          <a:xfrm rot="10800000" flipH="1" flipV="1">
            <a:off x="3773844" y="6059095"/>
            <a:ext cx="1031834" cy="346248"/>
          </a:xfrm>
          <a:prstGeom prst="curvedConnector4">
            <a:avLst>
              <a:gd name="adj1" fmla="val -22155"/>
              <a:gd name="adj2" fmla="val 166022"/>
            </a:avLst>
          </a:prstGeom>
          <a:noFill/>
          <a:ln w="6350" algn="ctr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3208035" y="6035456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35329" y="525753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合并之后无冲突</a:t>
            </a:r>
            <a:endParaRPr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3429660" y="1424180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1" y="942764"/>
            <a:ext cx="3065111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LALR(1)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25350" y="1548537"/>
            <a:ext cx="6821762" cy="4968369"/>
            <a:chOff x="3208035" y="1471047"/>
            <a:chExt cx="6821762" cy="4968369"/>
          </a:xfrm>
        </p:grpSpPr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3870516" y="1475810"/>
              <a:ext cx="1649413" cy="1938992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S’ → · S,  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 →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·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，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#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 →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·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aB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,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 →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·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b,  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6169216" y="1471047"/>
              <a:ext cx="1587500" cy="692497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S’ →S ·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，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870516" y="3831660"/>
              <a:ext cx="1808161" cy="692497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r>
                <a:rPr lang="en-US" altLang="zh-CN" b="1" kern="0" baseline="-25000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B → b ·,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|#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  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183504" y="2485460"/>
              <a:ext cx="1573212" cy="1523494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 → B·B,   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5519929" y="1831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5664391" y="1471047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534216" y="2974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5678679" y="2614047"/>
              <a:ext cx="287337" cy="368300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6148282" y="4216835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6167629" y="3226822"/>
              <a:ext cx="1589087" cy="692497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B → · </a:t>
              </a:r>
              <a:r>
                <a:rPr lang="en-US" altLang="zh-CN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,  #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B → · b,     #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4729354" y="3414147"/>
              <a:ext cx="0" cy="4333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4729354" y="3487172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3786379" y="4915922"/>
              <a:ext cx="1906670" cy="1523494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3,6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 →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a·B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3773844" y="5712846"/>
              <a:ext cx="2063667" cy="692497"/>
            </a:xfrm>
            <a:prstGeom prst="rect">
              <a:avLst/>
            </a:prstGeom>
            <a:noFill/>
            <a:ln w="12700" algn="ctr">
              <a:noFill/>
              <a:miter lim="800000"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B → · </a:t>
              </a:r>
              <a:r>
                <a:rPr lang="en-US" altLang="zh-CN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,  </a:t>
              </a:r>
              <a:r>
                <a:rPr lang="en-US" altLang="zh-CN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B → · b,    </a:t>
              </a:r>
              <a:r>
                <a:rPr lang="en-US" altLang="zh-CN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3260916" y="391897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3" name="AutoShape 33"/>
            <p:cNvCxnSpPr>
              <a:cxnSpLocks noChangeShapeType="1"/>
            </p:cNvCxnSpPr>
            <p:nvPr/>
          </p:nvCxnSpPr>
          <p:spPr bwMode="auto">
            <a:xfrm rot="5400000">
              <a:off x="2270316" y="4152335"/>
              <a:ext cx="3119437" cy="14288"/>
            </a:xfrm>
            <a:prstGeom prst="bentConnector4">
              <a:avLst>
                <a:gd name="adj1" fmla="val 565"/>
                <a:gd name="adj2" fmla="val 1766181"/>
              </a:avLst>
            </a:prstGeom>
            <a:noFill/>
            <a:ln w="15875">
              <a:solidFill>
                <a:srgbClr val="000000"/>
              </a:solidFill>
              <a:miter lim="800000"/>
              <a:tailEnd type="triangle" w="med" len="med"/>
            </a:ln>
          </p:spPr>
        </p:cxnSp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8396260" y="2491810"/>
              <a:ext cx="1633537" cy="692497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 →BB ·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，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7748561" y="2852172"/>
              <a:ext cx="647700" cy="1588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14"/>
            <p:cNvSpPr txBox="1">
              <a:spLocks noChangeArrowheads="1"/>
            </p:cNvSpPr>
            <p:nvPr/>
          </p:nvSpPr>
          <p:spPr bwMode="auto">
            <a:xfrm>
              <a:off x="7893023" y="249181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986257" y="423275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6322985" y="5712847"/>
              <a:ext cx="1838759" cy="692497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</a:ln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8,9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: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B→aB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·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,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>
              <a:off x="5693049" y="607718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Text Box 14"/>
            <p:cNvSpPr txBox="1">
              <a:spLocks noChangeArrowheads="1"/>
            </p:cNvSpPr>
            <p:nvPr/>
          </p:nvSpPr>
          <p:spPr bwMode="auto">
            <a:xfrm>
              <a:off x="5833399" y="5683246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 Box 28"/>
            <p:cNvSpPr txBox="1">
              <a:spLocks noChangeArrowheads="1"/>
            </p:cNvSpPr>
            <p:nvPr/>
          </p:nvSpPr>
          <p:spPr bwMode="auto">
            <a:xfrm>
              <a:off x="4727766" y="456032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 flipV="1">
              <a:off x="4727766" y="4496822"/>
              <a:ext cx="0" cy="4302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7" name="连接符: 肘形 36"/>
            <p:cNvCxnSpPr>
              <a:stCxn id="9" idx="2"/>
              <a:endCxn id="7" idx="3"/>
            </p:cNvCxnSpPr>
            <p:nvPr/>
          </p:nvCxnSpPr>
          <p:spPr>
            <a:xfrm rot="5400000">
              <a:off x="6239917" y="3447715"/>
              <a:ext cx="168955" cy="129143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/>
            <p:cNvCxnSpPr>
              <a:stCxn id="17" idx="3"/>
            </p:cNvCxnSpPr>
            <p:nvPr/>
          </p:nvCxnSpPr>
          <p:spPr>
            <a:xfrm flipH="1">
              <a:off x="5693049" y="3573071"/>
              <a:ext cx="2063667" cy="1600934"/>
            </a:xfrm>
            <a:prstGeom prst="bentConnector3">
              <a:avLst>
                <a:gd name="adj1" fmla="val -1107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曲线连接符 145"/>
            <p:cNvCxnSpPr>
              <a:cxnSpLocks noChangeShapeType="1"/>
              <a:stCxn id="21" idx="1"/>
              <a:endCxn id="21" idx="2"/>
            </p:cNvCxnSpPr>
            <p:nvPr/>
          </p:nvCxnSpPr>
          <p:spPr bwMode="auto">
            <a:xfrm rot="10800000" flipH="1" flipV="1">
              <a:off x="3773844" y="6059095"/>
              <a:ext cx="1031834" cy="346248"/>
            </a:xfrm>
            <a:prstGeom prst="curvedConnector4">
              <a:avLst>
                <a:gd name="adj1" fmla="val -22155"/>
                <a:gd name="adj2" fmla="val 166022"/>
              </a:avLst>
            </a:prstGeom>
            <a:noFill/>
            <a:ln w="6350" algn="ctr">
              <a:solidFill>
                <a:srgbClr val="000000"/>
              </a:solidFill>
              <a:round/>
              <a:tailEnd type="triangle" w="med" len="med"/>
            </a:ln>
          </p:spPr>
        </p:cxn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208035" y="6035456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zh-CN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68364" y="4892226"/>
            <a:ext cx="164960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457200"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457200"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457200"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392055" y="1985258"/>
          <a:ext cx="4679174" cy="4389120"/>
        </p:xfrm>
        <a:graphic>
          <a:graphicData uri="http://schemas.openxmlformats.org/drawingml/2006/table">
            <a:tbl>
              <a:tblPr firstRow="1" firstCol="1"/>
              <a:tblGrid>
                <a:gridCol w="1066809"/>
                <a:gridCol w="722473"/>
                <a:gridCol w="722473"/>
                <a:gridCol w="722473"/>
                <a:gridCol w="722473"/>
                <a:gridCol w="722473"/>
              </a:tblGrid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dirty="0">
                          <a:effectLst/>
                          <a:latin typeface="+mn-lt"/>
                        </a:rPr>
                        <a:t>状态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alt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0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1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2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3,6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,9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4,7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5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zh-CN" sz="24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zh-CN" sz="24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8,9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zh-CN" sz="24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7400054" y="1987387"/>
          <a:ext cx="4679174" cy="3291840"/>
        </p:xfrm>
        <a:graphic>
          <a:graphicData uri="http://schemas.openxmlformats.org/drawingml/2006/table">
            <a:tbl>
              <a:tblPr firstRow="1" firstCol="1"/>
              <a:tblGrid>
                <a:gridCol w="1066809"/>
                <a:gridCol w="722473"/>
                <a:gridCol w="722473"/>
                <a:gridCol w="722473"/>
                <a:gridCol w="722473"/>
                <a:gridCol w="722473"/>
              </a:tblGrid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cPr/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dirty="0">
                          <a:effectLst/>
                          <a:latin typeface="+mn-lt"/>
                        </a:rPr>
                        <a:t>状态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  <a:endParaRPr lang="en-US" alt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0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1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</a:rPr>
                        <a:t>2</a:t>
                      </a:r>
                      <a:endParaRPr lang="zh-CN" sz="24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3</a:t>
                      </a:r>
                      <a:endParaRPr lang="zh-CN" sz="2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4</a:t>
                      </a:r>
                      <a:endParaRPr lang="zh-CN" sz="2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5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8</a:t>
                      </a:r>
                      <a:endParaRPr lang="zh-CN" sz="2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576943" y="153556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669059" y="1453585"/>
            <a:ext cx="2141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LALR(1)</a:t>
            </a:r>
            <a:r>
              <a:rPr lang="zh-CN" altLang="en-US" sz="2400" dirty="0"/>
              <a:t>分析表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985811" y="5343927"/>
            <a:ext cx="3491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LR(1)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分析表的区别？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SLR(1)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分析表的区别？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</a:t>
            </a:r>
            <a:r>
              <a:rPr lang="en-US" altLang="zh-CN" sz="2400" dirty="0">
                <a:solidFill>
                  <a:srgbClr val="0000FF"/>
                </a:solidFill>
              </a:rPr>
              <a:t>?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493599" y="1832056"/>
            <a:ext cx="1290638" cy="1908215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>
            <a:spAutoFit/>
          </a:bodyPr>
          <a:lstStyle/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0)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S</a:t>
            </a:r>
            <a:r>
              <a:rPr kumimoji="0" lang="en-US" altLang="zh-CN" sz="16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′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→S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1) S→L=R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2) S→R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3) L→*R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4) L→id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5) R→L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10356" y="4858795"/>
            <a:ext cx="1916470" cy="7938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07886" y="2980443"/>
            <a:ext cx="1685023" cy="215443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  <a:endParaRPr kumimoji="0" lang="en-US" altLang="zh-CN" sz="18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204369" y="1845862"/>
            <a:ext cx="168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371647" y="2777079"/>
            <a:ext cx="1741231" cy="938719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950650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371647" y="3758154"/>
            <a:ext cx="1746927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968804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382759" y="4550317"/>
            <a:ext cx="1745147" cy="150297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6648894" y="5781701"/>
            <a:ext cx="177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956074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3026579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183960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62743" y="4079163"/>
            <a:ext cx="1774975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658974" y="4903705"/>
            <a:ext cx="1774800" cy="706437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6187410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361491" y="1859889"/>
            <a:ext cx="17424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231020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066414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173281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3882168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8651402" y="372490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9262732" y="1917324"/>
            <a:ext cx="1764000" cy="655638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8651402" y="190624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9262732" y="2980698"/>
            <a:ext cx="1764000" cy="150297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8657508" y="3029857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9262732" y="4905917"/>
            <a:ext cx="1764000" cy="70802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9262732" y="5767254"/>
            <a:ext cx="17640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11248037" y="5100993"/>
            <a:ext cx="31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4" name="Text Box 54"/>
          <p:cNvSpPr txBox="1">
            <a:spLocks noChangeArrowheads="1"/>
          </p:cNvSpPr>
          <p:nvPr/>
        </p:nvSpPr>
        <p:spPr bwMode="auto">
          <a:xfrm>
            <a:off x="11144003" y="3324757"/>
            <a:ext cx="533414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10171213" y="2576603"/>
            <a:ext cx="381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10171213" y="455028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6678262" y="1925274"/>
            <a:ext cx="1774800" cy="163195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203995" y="1871869"/>
            <a:ext cx="1884549" cy="7201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5" name="矩形 2"/>
          <p:cNvSpPr>
            <a:spLocks noChangeArrowheads="1"/>
          </p:cNvSpPr>
          <p:nvPr/>
        </p:nvSpPr>
        <p:spPr bwMode="auto">
          <a:xfrm>
            <a:off x="5451196" y="1202624"/>
            <a:ext cx="1853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LR(1)</a:t>
            </a:r>
            <a:r>
              <a:rPr lang="zh-CN" altLang="en-US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自动机</a:t>
            </a:r>
            <a:endParaRPr lang="zh-CN" altLang="en-US" dirty="0">
              <a:solidFill>
                <a:srgbClr val="2D83F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02074" y="2941344"/>
            <a:ext cx="1884550" cy="16240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33193" y="4534322"/>
            <a:ext cx="1844891" cy="1476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235745" y="4866229"/>
            <a:ext cx="1850879" cy="7921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625075" y="5739743"/>
            <a:ext cx="1916470" cy="7647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232570" y="5759406"/>
            <a:ext cx="1850879" cy="752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08935" y="4062600"/>
            <a:ext cx="1916470" cy="7532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657331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3892909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9" idx="0"/>
            <a:endCxn id="10" idx="2"/>
          </p:cNvCxnSpPr>
          <p:nvPr/>
        </p:nvCxnSpPr>
        <p:spPr>
          <a:xfrm flipH="1" flipV="1">
            <a:off x="3046769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3882467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圆角 84"/>
          <p:cNvSpPr/>
          <p:nvPr/>
        </p:nvSpPr>
        <p:spPr>
          <a:xfrm>
            <a:off x="9737244" y="1166522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: 圆角 85"/>
          <p:cNvSpPr/>
          <p:nvPr/>
        </p:nvSpPr>
        <p:spPr>
          <a:xfrm>
            <a:off x="9716217" y="688555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连接符: 曲线 87"/>
          <p:cNvCxnSpPr/>
          <p:nvPr/>
        </p:nvCxnSpPr>
        <p:spPr>
          <a:xfrm rot="10800000" flipV="1">
            <a:off x="4378721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30" idx="3"/>
          </p:cNvCxnSpPr>
          <p:nvPr/>
        </p:nvCxnSpPr>
        <p:spPr>
          <a:xfrm flipH="1">
            <a:off x="6103891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6135834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6140564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6172213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6132544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6129348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8488200" y="224514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480180" y="336006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endCxn id="48" idx="1"/>
          </p:cNvCxnSpPr>
          <p:nvPr/>
        </p:nvCxnSpPr>
        <p:spPr>
          <a:xfrm>
            <a:off x="8453062" y="3578016"/>
            <a:ext cx="809670" cy="168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45" idx="2"/>
            <a:endCxn id="48" idx="0"/>
          </p:cNvCxnSpPr>
          <p:nvPr/>
        </p:nvCxnSpPr>
        <p:spPr>
          <a:xfrm>
            <a:off x="10144732" y="4483674"/>
            <a:ext cx="0" cy="4222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45" idx="0"/>
            <a:endCxn id="42" idx="2"/>
          </p:cNvCxnSpPr>
          <p:nvPr/>
        </p:nvCxnSpPr>
        <p:spPr>
          <a:xfrm flipV="1">
            <a:off x="10144732" y="2572962"/>
            <a:ext cx="0" cy="407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曲线 120"/>
          <p:cNvCxnSpPr/>
          <p:nvPr/>
        </p:nvCxnSpPr>
        <p:spPr>
          <a:xfrm flipH="1">
            <a:off x="11014096" y="3429361"/>
            <a:ext cx="918" cy="429146"/>
          </a:xfrm>
          <a:prstGeom prst="curvedConnector3">
            <a:avLst>
              <a:gd name="adj1" fmla="val -249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 flipV="1">
            <a:off x="3892911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/>
          <p:cNvCxnSpPr>
            <a:stCxn id="9" idx="2"/>
            <a:endCxn id="69" idx="1"/>
          </p:cNvCxnSpPr>
          <p:nvPr/>
        </p:nvCxnSpPr>
        <p:spPr>
          <a:xfrm rot="16200000" flipH="1">
            <a:off x="4344111" y="3841165"/>
            <a:ext cx="987251" cy="3574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曲线 148"/>
          <p:cNvCxnSpPr/>
          <p:nvPr/>
        </p:nvCxnSpPr>
        <p:spPr>
          <a:xfrm>
            <a:off x="11021420" y="4301301"/>
            <a:ext cx="12700" cy="1812938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/>
          <p:cNvSpPr txBox="1"/>
          <p:nvPr/>
        </p:nvSpPr>
        <p:spPr>
          <a:xfrm>
            <a:off x="1827415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/>
          <p:cNvSpPr txBox="1"/>
          <p:nvPr/>
        </p:nvSpPr>
        <p:spPr>
          <a:xfrm>
            <a:off x="657331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  <a:endParaRPr lang="zh-CN" altLang="en-US" sz="2400" dirty="0"/>
          </a:p>
        </p:txBody>
      </p:sp>
      <p:cxnSp>
        <p:nvCxnSpPr>
          <p:cNvPr id="153" name="连接符: 曲线 152"/>
          <p:cNvCxnSpPr>
            <a:stCxn id="86" idx="1"/>
            <a:endCxn id="85" idx="1"/>
          </p:cNvCxnSpPr>
          <p:nvPr/>
        </p:nvCxnSpPr>
        <p:spPr>
          <a:xfrm rot="10800000" flipH="1" flipV="1">
            <a:off x="9716216" y="773616"/>
            <a:ext cx="21027" cy="477967"/>
          </a:xfrm>
          <a:prstGeom prst="curvedConnector3">
            <a:avLst>
              <a:gd name="adj1" fmla="val -108717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3" grpId="0" animBg="1"/>
      <p:bldP spid="63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4"/>
          <p:cNvGraphicFramePr/>
          <p:nvPr/>
        </p:nvGraphicFramePr>
        <p:xfrm>
          <a:off x="4764539" y="1271946"/>
          <a:ext cx="5085313" cy="5486582"/>
        </p:xfrm>
        <a:graphic>
          <a:graphicData uri="http://schemas.openxmlformats.org/drawingml/2006/table">
            <a:tbl>
              <a:tblPr/>
              <a:tblGrid>
                <a:gridCol w="749949"/>
                <a:gridCol w="571638"/>
                <a:gridCol w="576883"/>
                <a:gridCol w="639816"/>
                <a:gridCol w="576883"/>
                <a:gridCol w="622335"/>
                <a:gridCol w="713237"/>
                <a:gridCol w="634572"/>
              </a:tblGrid>
              <a:tr h="332025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8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状态</a:t>
                      </a:r>
                      <a:endParaRPr lang="zh-CN" altLang="en-US" sz="18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32024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*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id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=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L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R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889234" y="1627914"/>
            <a:ext cx="1795095" cy="2009653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zh-CN" altLang="zh-CN" sz="2400" noProof="1">
                <a:solidFill>
                  <a:srgbClr val="0000FF"/>
                </a:solidFill>
                <a:latin typeface="+mn-ea"/>
                <a:cs typeface="华文楷体" panose="02010600040101010101" pitchFamily="2" charset="-122"/>
              </a:rPr>
              <a:t>0) </a:t>
            </a:r>
            <a:r>
              <a:rPr lang="en-US" altLang="zh-CN" sz="2400" noProof="1">
                <a:solidFill>
                  <a:srgbClr val="0000FF"/>
                </a:solidFill>
                <a:latin typeface="+mn-ea"/>
                <a:cs typeface="华文楷体" panose="02010600040101010101" pitchFamily="2" charset="-122"/>
              </a:rPr>
              <a:t>S′ →S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noProof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1) S→L=R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noProof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2) S→R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noProof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3) L→*R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noProof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4) L→id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ts val="20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noProof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5) R→L</a:t>
            </a:r>
            <a:endParaRPr lang="en-US" altLang="zh-CN" sz="2400" noProof="1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493599" y="1832056"/>
            <a:ext cx="1290638" cy="1908215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>
            <a:spAutoFit/>
          </a:bodyPr>
          <a:lstStyle/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0)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S</a:t>
            </a:r>
            <a:r>
              <a:rPr kumimoji="0" lang="en-US" altLang="zh-CN" sz="16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′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→S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1) S→L=R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2) S→R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3) L→*R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4) L→id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5) R→L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07886" y="2980443"/>
            <a:ext cx="1685023" cy="215443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  <a:endParaRPr kumimoji="0" lang="en-US" altLang="zh-CN" sz="18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204369" y="1845862"/>
            <a:ext cx="168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371647" y="2777079"/>
            <a:ext cx="1741231" cy="938719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950650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371647" y="3758154"/>
            <a:ext cx="1746927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968804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382759" y="4550317"/>
            <a:ext cx="1745147" cy="150297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6648894" y="5781701"/>
            <a:ext cx="177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956074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3026579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183960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662743" y="4079163"/>
            <a:ext cx="1774975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658974" y="4903705"/>
            <a:ext cx="1774800" cy="706437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6187410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361491" y="1859889"/>
            <a:ext cx="17424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231020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066414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173281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3882168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8651402" y="372490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9262732" y="1917324"/>
            <a:ext cx="1764000" cy="655638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8651402" y="190624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9262732" y="2980698"/>
            <a:ext cx="1764000" cy="150297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8657508" y="3029857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9262732" y="4905917"/>
            <a:ext cx="1764000" cy="70802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9262732" y="5767254"/>
            <a:ext cx="17640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2" name="Text Box 52"/>
          <p:cNvSpPr txBox="1">
            <a:spLocks noChangeArrowheads="1"/>
          </p:cNvSpPr>
          <p:nvPr/>
        </p:nvSpPr>
        <p:spPr bwMode="auto">
          <a:xfrm>
            <a:off x="11248037" y="5100993"/>
            <a:ext cx="31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4" name="Text Box 54"/>
          <p:cNvSpPr txBox="1">
            <a:spLocks noChangeArrowheads="1"/>
          </p:cNvSpPr>
          <p:nvPr/>
        </p:nvSpPr>
        <p:spPr bwMode="auto">
          <a:xfrm>
            <a:off x="11035781" y="3185068"/>
            <a:ext cx="533414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10171213" y="2576603"/>
            <a:ext cx="381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10171213" y="455028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6678262" y="1925274"/>
            <a:ext cx="1774800" cy="163195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65" name="矩形 2"/>
          <p:cNvSpPr>
            <a:spLocks noChangeArrowheads="1"/>
          </p:cNvSpPr>
          <p:nvPr/>
        </p:nvSpPr>
        <p:spPr bwMode="auto">
          <a:xfrm>
            <a:off x="5451196" y="1202624"/>
            <a:ext cx="1853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LR(1)</a:t>
            </a:r>
            <a:r>
              <a:rPr lang="zh-CN" altLang="en-US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自动机</a:t>
            </a:r>
            <a:endParaRPr lang="zh-CN" altLang="en-US" dirty="0">
              <a:solidFill>
                <a:srgbClr val="2D83F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657331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3892909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9" idx="0"/>
            <a:endCxn id="10" idx="2"/>
          </p:cNvCxnSpPr>
          <p:nvPr/>
        </p:nvCxnSpPr>
        <p:spPr>
          <a:xfrm flipH="1" flipV="1">
            <a:off x="3046769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3882467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/>
          <p:cNvCxnSpPr/>
          <p:nvPr/>
        </p:nvCxnSpPr>
        <p:spPr>
          <a:xfrm rot="10800000" flipV="1">
            <a:off x="4378721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30" idx="3"/>
          </p:cNvCxnSpPr>
          <p:nvPr/>
        </p:nvCxnSpPr>
        <p:spPr>
          <a:xfrm flipH="1">
            <a:off x="6103891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6135834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6140564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6172213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6132544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6129348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8488200" y="224514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480180" y="336006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endCxn id="48" idx="1"/>
          </p:cNvCxnSpPr>
          <p:nvPr/>
        </p:nvCxnSpPr>
        <p:spPr>
          <a:xfrm>
            <a:off x="8453062" y="3578016"/>
            <a:ext cx="809670" cy="168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45" idx="2"/>
            <a:endCxn id="48" idx="0"/>
          </p:cNvCxnSpPr>
          <p:nvPr/>
        </p:nvCxnSpPr>
        <p:spPr>
          <a:xfrm>
            <a:off x="10144732" y="4483674"/>
            <a:ext cx="0" cy="4222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45" idx="0"/>
            <a:endCxn id="42" idx="2"/>
          </p:cNvCxnSpPr>
          <p:nvPr/>
        </p:nvCxnSpPr>
        <p:spPr>
          <a:xfrm flipV="1">
            <a:off x="10144732" y="2572962"/>
            <a:ext cx="0" cy="407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曲线 120"/>
          <p:cNvCxnSpPr/>
          <p:nvPr/>
        </p:nvCxnSpPr>
        <p:spPr>
          <a:xfrm flipH="1">
            <a:off x="11014096" y="3429361"/>
            <a:ext cx="918" cy="429146"/>
          </a:xfrm>
          <a:prstGeom prst="curvedConnector3">
            <a:avLst>
              <a:gd name="adj1" fmla="val -249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 flipV="1">
            <a:off x="3892911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/>
          <p:cNvCxnSpPr>
            <a:stCxn id="9" idx="2"/>
          </p:cNvCxnSpPr>
          <p:nvPr/>
        </p:nvCxnSpPr>
        <p:spPr>
          <a:xfrm rot="16200000" flipH="1">
            <a:off x="4344111" y="3841165"/>
            <a:ext cx="987251" cy="3574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曲线 148"/>
          <p:cNvCxnSpPr/>
          <p:nvPr/>
        </p:nvCxnSpPr>
        <p:spPr>
          <a:xfrm>
            <a:off x="11021420" y="4301301"/>
            <a:ext cx="12700" cy="1812938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/>
          <p:cNvSpPr txBox="1"/>
          <p:nvPr/>
        </p:nvSpPr>
        <p:spPr>
          <a:xfrm>
            <a:off x="1827415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/>
          <p:cNvSpPr txBox="1"/>
          <p:nvPr/>
        </p:nvSpPr>
        <p:spPr>
          <a:xfrm>
            <a:off x="657331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  <a:endParaRPr lang="zh-CN" altLang="en-US" sz="2400" dirty="0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6107191" y="3570818"/>
            <a:ext cx="571288" cy="1016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46"/>
          <p:cNvSpPr txBox="1">
            <a:spLocks noChangeArrowheads="1"/>
          </p:cNvSpPr>
          <p:nvPr/>
        </p:nvSpPr>
        <p:spPr bwMode="auto">
          <a:xfrm>
            <a:off x="6532510" y="3617285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31" name="连接符: 曲线 30"/>
          <p:cNvCxnSpPr/>
          <p:nvPr/>
        </p:nvCxnSpPr>
        <p:spPr>
          <a:xfrm>
            <a:off x="8440507" y="2441847"/>
            <a:ext cx="12700" cy="3718907"/>
          </a:xfrm>
          <a:prstGeom prst="curvedConnector3">
            <a:avLst>
              <a:gd name="adj1" fmla="val 57050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/>
          <p:cNvCxnSpPr/>
          <p:nvPr/>
        </p:nvCxnSpPr>
        <p:spPr>
          <a:xfrm>
            <a:off x="8441143" y="2841008"/>
            <a:ext cx="12700" cy="2418194"/>
          </a:xfrm>
          <a:prstGeom prst="curvedConnector3">
            <a:avLst>
              <a:gd name="adj1" fmla="val 265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44"/>
          <p:cNvSpPr txBox="1">
            <a:spLocks noChangeArrowheads="1"/>
          </p:cNvSpPr>
          <p:nvPr/>
        </p:nvSpPr>
        <p:spPr bwMode="auto">
          <a:xfrm>
            <a:off x="8712604" y="3374301"/>
            <a:ext cx="3593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Text Box 32"/>
          <p:cNvSpPr txBox="1">
            <a:spLocks noChangeArrowheads="1"/>
          </p:cNvSpPr>
          <p:nvPr/>
        </p:nvSpPr>
        <p:spPr bwMode="auto">
          <a:xfrm>
            <a:off x="8897313" y="262206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3" name="矩形 2"/>
          <p:cNvSpPr>
            <a:spLocks noChangeArrowheads="1"/>
          </p:cNvSpPr>
          <p:nvPr/>
        </p:nvSpPr>
        <p:spPr bwMode="auto">
          <a:xfrm>
            <a:off x="5252204" y="1223001"/>
            <a:ext cx="2238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自动机</a:t>
            </a:r>
            <a:endParaRPr lang="zh-CN" altLang="en-US" dirty="0">
              <a:solidFill>
                <a:srgbClr val="2D83F4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4" grpId="0"/>
      <p:bldP spid="45" grpId="0" animBg="1"/>
      <p:bldP spid="46" grpId="0"/>
      <p:bldP spid="48" grpId="0" animBg="1"/>
      <p:bldP spid="50" grpId="0" animBg="1"/>
      <p:bldP spid="52" grpId="0"/>
      <p:bldP spid="54" grpId="0"/>
      <p:bldP spid="55" grpId="0"/>
      <p:bldP spid="58" grpId="0"/>
      <p:bldP spid="65" grpId="0"/>
      <p:bldP spid="76" grpId="0"/>
      <p:bldP spid="89" grpId="0"/>
      <p:bldP spid="92" grpId="0"/>
      <p:bldP spid="9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44224" y="1832056"/>
            <a:ext cx="1290638" cy="1908215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>
            <a:spAutoFit/>
          </a:bodyPr>
          <a:lstStyle/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0)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S</a:t>
            </a:r>
            <a:r>
              <a:rPr kumimoji="0" lang="en-US" altLang="zh-CN" sz="16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′ </a:t>
            </a: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→S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1) S→L=R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2) S→R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3) L→*R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4) L→id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  <a:p>
            <a:pPr marL="609600" marR="0" lvl="0" indent="-609600" defTabSz="91440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anose="02010600040101010101" pitchFamily="2" charset="-122"/>
              </a:rPr>
              <a:t>5) R→L</a:t>
            </a:r>
            <a:endParaRPr kumimoji="0" lang="en-US" altLang="zh-CN" sz="180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华文楷体" panose="02010600040101010101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58511" y="2980443"/>
            <a:ext cx="1685023" cy="215443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  <a:endParaRPr kumimoji="0" lang="en-US" altLang="zh-CN" sz="18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uLnTx/>
              <a:uFillTx/>
              <a:latin typeface="+mn-ea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54994" y="1845862"/>
            <a:ext cx="168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122272" y="2777079"/>
            <a:ext cx="1741231" cy="938719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701275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122272" y="3758154"/>
            <a:ext cx="1746927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719429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133384" y="4550317"/>
            <a:ext cx="1745147" cy="150297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6399519" y="5781701"/>
            <a:ext cx="17748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706699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777204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5934585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6413368" y="4079163"/>
            <a:ext cx="1774975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  <a:endParaRPr kumimoji="1" lang="en-US" altLang="zh-CN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409599" y="4903705"/>
            <a:ext cx="1774800" cy="706437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5938035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4112116" y="1859889"/>
            <a:ext cx="1742400" cy="70788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5981645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2817039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5923906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3632793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6428887" y="1925274"/>
            <a:ext cx="1774800" cy="163195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407956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华文楷体" panose="02010600040101010101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华文楷体" panose="02010600040101010101" pitchFamily="2" charset="-122"/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3643534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9" idx="0"/>
            <a:endCxn id="10" idx="2"/>
          </p:cNvCxnSpPr>
          <p:nvPr/>
        </p:nvCxnSpPr>
        <p:spPr>
          <a:xfrm flipH="1" flipV="1">
            <a:off x="2797394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3633092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/>
          <p:cNvCxnSpPr/>
          <p:nvPr/>
        </p:nvCxnSpPr>
        <p:spPr>
          <a:xfrm rot="10800000" flipV="1">
            <a:off x="4129346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30" idx="3"/>
          </p:cNvCxnSpPr>
          <p:nvPr/>
        </p:nvCxnSpPr>
        <p:spPr>
          <a:xfrm flipH="1">
            <a:off x="5854516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5886459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5891189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5922838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883169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5879973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 flipV="1">
            <a:off x="3643536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/>
          <p:cNvCxnSpPr>
            <a:stCxn id="9" idx="2"/>
          </p:cNvCxnSpPr>
          <p:nvPr/>
        </p:nvCxnSpPr>
        <p:spPr>
          <a:xfrm rot="16200000" flipH="1">
            <a:off x="4094736" y="3841165"/>
            <a:ext cx="987251" cy="3574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/>
          <p:cNvSpPr txBox="1"/>
          <p:nvPr/>
        </p:nvSpPr>
        <p:spPr>
          <a:xfrm>
            <a:off x="1578040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/>
          <p:cNvSpPr txBox="1"/>
          <p:nvPr/>
        </p:nvSpPr>
        <p:spPr>
          <a:xfrm>
            <a:off x="407956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  <a:endParaRPr lang="zh-CN" altLang="en-US" sz="2400" dirty="0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857816" y="3570818"/>
            <a:ext cx="571288" cy="1016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46"/>
          <p:cNvSpPr txBox="1">
            <a:spLocks noChangeArrowheads="1"/>
          </p:cNvSpPr>
          <p:nvPr/>
        </p:nvSpPr>
        <p:spPr bwMode="auto">
          <a:xfrm>
            <a:off x="6283135" y="3617285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31" name="连接符: 曲线 30"/>
          <p:cNvCxnSpPr/>
          <p:nvPr/>
        </p:nvCxnSpPr>
        <p:spPr>
          <a:xfrm>
            <a:off x="8191132" y="2441847"/>
            <a:ext cx="12700" cy="3718907"/>
          </a:xfrm>
          <a:prstGeom prst="curvedConnector3">
            <a:avLst>
              <a:gd name="adj1" fmla="val 57050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/>
          <p:cNvCxnSpPr/>
          <p:nvPr/>
        </p:nvCxnSpPr>
        <p:spPr>
          <a:xfrm>
            <a:off x="8191768" y="2841008"/>
            <a:ext cx="12700" cy="2418194"/>
          </a:xfrm>
          <a:prstGeom prst="curvedConnector3">
            <a:avLst>
              <a:gd name="adj1" fmla="val 265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44"/>
          <p:cNvSpPr txBox="1">
            <a:spLocks noChangeArrowheads="1"/>
          </p:cNvSpPr>
          <p:nvPr/>
        </p:nvSpPr>
        <p:spPr bwMode="auto">
          <a:xfrm>
            <a:off x="8463729" y="3217175"/>
            <a:ext cx="3593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2" name="Text Box 32"/>
          <p:cNvSpPr txBox="1">
            <a:spLocks noChangeArrowheads="1"/>
          </p:cNvSpPr>
          <p:nvPr/>
        </p:nvSpPr>
        <p:spPr bwMode="auto">
          <a:xfrm>
            <a:off x="8371925" y="2199805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3" name="矩形 2"/>
          <p:cNvSpPr>
            <a:spLocks noChangeArrowheads="1"/>
          </p:cNvSpPr>
          <p:nvPr/>
        </p:nvSpPr>
        <p:spPr bwMode="auto">
          <a:xfrm>
            <a:off x="5258887" y="1221230"/>
            <a:ext cx="2238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自动机</a:t>
            </a:r>
            <a:endParaRPr lang="zh-CN" altLang="en-US" dirty="0">
              <a:solidFill>
                <a:srgbClr val="2D83F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7" name="矩形 48"/>
          <p:cNvSpPr>
            <a:spLocks noChangeArrowheads="1"/>
          </p:cNvSpPr>
          <p:nvPr/>
        </p:nvSpPr>
        <p:spPr bwMode="auto">
          <a:xfrm>
            <a:off x="9613276" y="1367439"/>
            <a:ext cx="1893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分析表</a:t>
            </a:r>
            <a:endParaRPr lang="zh-CN" altLang="en-US" sz="20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8" name="表格 67"/>
          <p:cNvGraphicFramePr/>
          <p:nvPr/>
        </p:nvGraphicFramePr>
        <p:xfrm>
          <a:off x="9045282" y="1915717"/>
          <a:ext cx="3024798" cy="3748752"/>
        </p:xfrm>
        <a:graphic>
          <a:graphicData uri="http://schemas.openxmlformats.org/drawingml/2006/table">
            <a:tbl>
              <a:tblPr/>
              <a:tblGrid>
                <a:gridCol w="279514"/>
                <a:gridCol w="402357"/>
                <a:gridCol w="404136"/>
                <a:gridCol w="484253"/>
                <a:gridCol w="486033"/>
                <a:gridCol w="322241"/>
                <a:gridCol w="324022"/>
                <a:gridCol w="322242"/>
              </a:tblGrid>
              <a:tr h="2825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状态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ACTION</a:t>
                      </a:r>
                      <a:endParaRPr lang="zh-CN" altLang="en-US" sz="1600" b="1" i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GOTO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82575"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*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=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dirty="0">
                          <a:latin typeface="华文楷体" panose="02010600040101010101" pitchFamily="2" charset="-122"/>
                          <a:ea typeface="Times New Roman" panose="02020603050405020304" pitchFamily="18" charset="0"/>
                        </a:rPr>
                        <a:t>#</a:t>
                      </a:r>
                      <a:endParaRPr lang="zh-CN" altLang="en-US" sz="1600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</a:t>
                      </a:r>
                      <a:endParaRPr lang="zh-CN" altLang="en-US" sz="1600" b="1" i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</a:t>
                      </a:r>
                      <a:endParaRPr lang="zh-CN" altLang="en-US" sz="1600" b="1" i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</a:t>
                      </a:r>
                      <a:endParaRPr lang="zh-CN" altLang="en-US" sz="1600" b="1" i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EED"/>
                    </a:solidFill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s4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acc</a:t>
                      </a:r>
                      <a:endParaRPr lang="zh-CN" altLang="en-US" sz="1600" b="1" i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s6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r2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s4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r4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r4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s4</a:t>
                      </a: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s5</a:t>
                      </a: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zh-CN" altLang="en-US" sz="16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r3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r3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r5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r1</a:t>
                      </a:r>
                      <a:endParaRPr lang="zh-CN" altLang="en-US" sz="16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 panose="020E0502030303020204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1" dirty="0">
                        <a:latin typeface="Times New Roman" panose="02020603050405020304" pitchFamily="18" charset="0"/>
                        <a:ea typeface="华文楷体" panose="02010600040101010101" pitchFamily="2" charset="-122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04828" y="582246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分析</a:t>
            </a:r>
            <a:r>
              <a:rPr lang="en-US" altLang="zh-CN" sz="2400" dirty="0">
                <a:solidFill>
                  <a:srgbClr val="0000FF"/>
                </a:solidFill>
              </a:rPr>
              <a:t>: id1=id2=id3#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9903086" cy="2091984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6.6 </a:t>
            </a:r>
            <a:r>
              <a:rPr lang="zh-CN" altLang="en-US" dirty="0"/>
              <a:t>合并同心项目集时产生归约</a:t>
            </a:r>
            <a:r>
              <a:rPr lang="en-US" altLang="zh-CN" dirty="0"/>
              <a:t>-</a:t>
            </a:r>
            <a:r>
              <a:rPr lang="zh-CN" altLang="en-US" dirty="0"/>
              <a:t>归约冲突的文法</a:t>
            </a:r>
            <a:endParaRPr lang="en-US" altLang="zh-CN" dirty="0"/>
          </a:p>
          <a:p>
            <a:pPr eaLnBrk="1" hangingPunct="1">
              <a:lnSpc>
                <a:spcPts val="1800"/>
              </a:lnSpc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zh-CN" altLang="zh-CN" sz="2200" noProof="1">
                <a:solidFill>
                  <a:srgbClr val="0000FF"/>
                </a:solidFill>
                <a:latin typeface="+mn-ea"/>
                <a:ea typeface="+mn-ea"/>
                <a:cs typeface="华文楷体" panose="02010600040101010101" pitchFamily="2" charset="-122"/>
              </a:rPr>
              <a:t>0) </a:t>
            </a: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华文楷体" panose="02010600040101010101" pitchFamily="2" charset="-122"/>
              </a:rPr>
              <a:t>S′→S</a:t>
            </a:r>
            <a:endParaRPr lang="en-US" altLang="zh-CN" sz="2200" noProof="1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1) S→aAd|bBd|aBe|bAe</a:t>
            </a:r>
            <a:endParaRPr lang="en-US" altLang="zh-CN" sz="2200" noProof="1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2) A→c </a:t>
            </a:r>
            <a:endParaRPr lang="en-US" altLang="zh-CN" sz="2200" noProof="1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3) B→c</a:t>
            </a:r>
            <a:endParaRPr lang="zh-CN" altLang="en-US" sz="2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700060" y="3164364"/>
            <a:ext cx="1858876" cy="1846659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aAd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bBd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aBe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 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bAe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50556" y="1687989"/>
            <a:ext cx="1645444" cy="706437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→ S · , #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50556" y="2480151"/>
            <a:ext cx="1645444" cy="163121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Ad,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Be,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d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e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94097" y="3319556"/>
            <a:ext cx="50326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452143" y="4208939"/>
            <a:ext cx="1621182" cy="1631216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b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Bd,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b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Ae,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d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e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621875" y="4512275"/>
            <a:ext cx="533424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endParaRPr kumimoji="0" lang="zh-CN" altLang="en-US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301034" y="1454626"/>
            <a:ext cx="1761176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d,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472284" y="1713923"/>
            <a:ext cx="4572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308470" y="2119789"/>
            <a:ext cx="1751892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aB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e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6472284" y="2363458"/>
            <a:ext cx="457221" cy="40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endParaRPr kumimoji="0" lang="en-US" altLang="zh-CN" sz="20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7331242" y="2767169"/>
            <a:ext cx="1729120" cy="862012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d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B→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e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6486485" y="2860460"/>
            <a:ext cx="3810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9656925" y="1448858"/>
            <a:ext cx="1653911" cy="604800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9178757" y="1376910"/>
            <a:ext cx="373812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d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3536337" y="2767598"/>
            <a:ext cx="398698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7331242" y="3704046"/>
            <a:ext cx="1730968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bB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6472284" y="3785404"/>
            <a:ext cx="4572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7337943" y="4367716"/>
            <a:ext cx="1729120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e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6503195" y="4424367"/>
            <a:ext cx="457221" cy="40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  <a:endParaRPr kumimoji="0" lang="en-US" altLang="zh-CN" sz="200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308470" y="5033185"/>
            <a:ext cx="1751892" cy="862013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B→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d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e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6492933" y="5031887"/>
            <a:ext cx="3810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9656925" y="2105343"/>
            <a:ext cx="1653911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aBe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9194923" y="2020072"/>
            <a:ext cx="373812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Text Box 27"/>
          <p:cNvSpPr txBox="1">
            <a:spLocks noChangeArrowheads="1"/>
          </p:cNvSpPr>
          <p:nvPr/>
        </p:nvSpPr>
        <p:spPr bwMode="auto">
          <a:xfrm>
            <a:off x="9568735" y="3704137"/>
            <a:ext cx="1676780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bBd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9083134" y="3386334"/>
            <a:ext cx="3974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d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Text Box 27"/>
          <p:cNvSpPr txBox="1">
            <a:spLocks noChangeArrowheads="1"/>
          </p:cNvSpPr>
          <p:nvPr/>
        </p:nvSpPr>
        <p:spPr bwMode="auto">
          <a:xfrm>
            <a:off x="9568735" y="4362700"/>
            <a:ext cx="1676779" cy="605294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  <a:endParaRPr kumimoji="1" lang="en-US" altLang="zh-CN" sz="20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9095316" y="4309340"/>
            <a:ext cx="3087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</a:t>
            </a:r>
            <a:endParaRPr kumimoji="0" lang="en-US" altLang="zh-CN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652563" y="6101666"/>
            <a:ext cx="11395058" cy="40011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合并同心集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时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产生归约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归约冲突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, 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故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不是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LALR(1)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文法。</a:t>
            </a:r>
            <a:r>
              <a:rPr lang="zh-CN" altLang="en-US" sz="2000" kern="0" noProof="1">
                <a:solidFill>
                  <a:srgbClr val="0000FF"/>
                </a:solidFill>
                <a:latin typeface="+mn-ea"/>
                <a:cs typeface="+mn-ea"/>
              </a:rPr>
              <a:t>合并同心集会不会产生移进</a:t>
            </a:r>
            <a:r>
              <a:rPr lang="en-US" altLang="zh-CN" sz="2000" kern="0" noProof="1">
                <a:solidFill>
                  <a:srgbClr val="0000FF"/>
                </a:solidFill>
                <a:latin typeface="+mn-ea"/>
                <a:cs typeface="+mn-ea"/>
              </a:rPr>
              <a:t>-</a:t>
            </a:r>
            <a:r>
              <a:rPr lang="zh-CN" altLang="en-US" sz="2000" kern="0" noProof="1">
                <a:solidFill>
                  <a:srgbClr val="0000FF"/>
                </a:solidFill>
                <a:latin typeface="+mn-ea"/>
                <a:cs typeface="+mn-ea"/>
              </a:rPr>
              <a:t>归约冲突？</a:t>
            </a:r>
            <a:endParaRPr kumimoji="0" lang="zh-CN" altLang="en-US" sz="140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49659" y="310333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US" altLang="zh-CN" b="1" dirty="0"/>
          </a:p>
        </p:txBody>
      </p:sp>
      <p:cxnSp>
        <p:nvCxnSpPr>
          <p:cNvPr id="49" name="直接箭头连接符 48"/>
          <p:cNvCxnSpPr>
            <a:endCxn id="9" idx="1"/>
          </p:cNvCxnSpPr>
          <p:nvPr/>
        </p:nvCxnSpPr>
        <p:spPr>
          <a:xfrm flipV="1">
            <a:off x="3558936" y="3295759"/>
            <a:ext cx="891620" cy="6796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14" idx="1"/>
          </p:cNvCxnSpPr>
          <p:nvPr/>
        </p:nvCxnSpPr>
        <p:spPr>
          <a:xfrm flipV="1">
            <a:off x="6083457" y="1757273"/>
            <a:ext cx="1217577" cy="967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7" idx="1"/>
          </p:cNvCxnSpPr>
          <p:nvPr/>
        </p:nvCxnSpPr>
        <p:spPr>
          <a:xfrm flipV="1">
            <a:off x="3573701" y="2041208"/>
            <a:ext cx="876855" cy="13608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12" idx="1"/>
          </p:cNvCxnSpPr>
          <p:nvPr/>
        </p:nvCxnSpPr>
        <p:spPr>
          <a:xfrm>
            <a:off x="3586891" y="4861910"/>
            <a:ext cx="865252" cy="162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17" idx="1"/>
          </p:cNvCxnSpPr>
          <p:nvPr/>
        </p:nvCxnSpPr>
        <p:spPr>
          <a:xfrm flipV="1">
            <a:off x="6102635" y="2422436"/>
            <a:ext cx="1205835" cy="51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9" idx="3"/>
            <a:endCxn id="20" idx="1"/>
          </p:cNvCxnSpPr>
          <p:nvPr/>
        </p:nvCxnSpPr>
        <p:spPr>
          <a:xfrm flipV="1">
            <a:off x="6096000" y="3198175"/>
            <a:ext cx="1235242" cy="97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28" idx="1"/>
          </p:cNvCxnSpPr>
          <p:nvPr/>
        </p:nvCxnSpPr>
        <p:spPr>
          <a:xfrm flipV="1">
            <a:off x="6083457" y="4006693"/>
            <a:ext cx="1247785" cy="384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31" idx="1"/>
          </p:cNvCxnSpPr>
          <p:nvPr/>
        </p:nvCxnSpPr>
        <p:spPr>
          <a:xfrm flipV="1">
            <a:off x="6102635" y="4670363"/>
            <a:ext cx="1235308" cy="2393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endCxn id="34" idx="1"/>
          </p:cNvCxnSpPr>
          <p:nvPr/>
        </p:nvCxnSpPr>
        <p:spPr>
          <a:xfrm>
            <a:off x="6103345" y="5359156"/>
            <a:ext cx="1205125" cy="105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14" idx="3"/>
            <a:endCxn id="23" idx="1"/>
          </p:cNvCxnSpPr>
          <p:nvPr/>
        </p:nvCxnSpPr>
        <p:spPr>
          <a:xfrm flipV="1">
            <a:off x="9062210" y="1751258"/>
            <a:ext cx="594715" cy="6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17" idx="3"/>
            <a:endCxn id="37" idx="1"/>
          </p:cNvCxnSpPr>
          <p:nvPr/>
        </p:nvCxnSpPr>
        <p:spPr>
          <a:xfrm flipV="1">
            <a:off x="9060362" y="2407990"/>
            <a:ext cx="596563" cy="14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28" idx="3"/>
            <a:endCxn id="40" idx="1"/>
          </p:cNvCxnSpPr>
          <p:nvPr/>
        </p:nvCxnSpPr>
        <p:spPr>
          <a:xfrm>
            <a:off x="9062210" y="4006693"/>
            <a:ext cx="506525" cy="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31" idx="3"/>
            <a:endCxn id="43" idx="1"/>
          </p:cNvCxnSpPr>
          <p:nvPr/>
        </p:nvCxnSpPr>
        <p:spPr>
          <a:xfrm flipV="1">
            <a:off x="9067063" y="4665347"/>
            <a:ext cx="501672" cy="50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LAL</a:t>
            </a:r>
            <a:r>
              <a:rPr lang="en-US" altLang="zh-CN" sz="3200" dirty="0"/>
              <a:t>R(1)</a:t>
            </a:r>
            <a:r>
              <a:rPr lang="zh-CN" altLang="en-US" sz="3200" dirty="0"/>
              <a:t>的特点：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形式上与</a:t>
            </a:r>
            <a:r>
              <a:rPr lang="en-US" altLang="zh-CN" sz="2800" dirty="0">
                <a:solidFill>
                  <a:schemeClr val="tx1"/>
                </a:solidFill>
              </a:rPr>
              <a:t>LR(1)</a:t>
            </a:r>
            <a:r>
              <a:rPr lang="zh-CN" altLang="en-US" sz="2800" dirty="0">
                <a:solidFill>
                  <a:schemeClr val="tx1"/>
                </a:solidFill>
              </a:rPr>
              <a:t>相同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大小上与</a:t>
            </a:r>
            <a:r>
              <a:rPr lang="en-US" altLang="zh-CN" sz="2800" dirty="0">
                <a:solidFill>
                  <a:schemeClr val="tx1"/>
                </a:solidFill>
              </a:rPr>
              <a:t>LR(0)/SLR</a:t>
            </a:r>
            <a:r>
              <a:rPr lang="zh-CN" altLang="en-US" sz="2800" dirty="0">
                <a:solidFill>
                  <a:schemeClr val="tx1"/>
                </a:solidFill>
              </a:rPr>
              <a:t>相当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分析能力介于</a:t>
            </a:r>
            <a:r>
              <a:rPr lang="en-US" altLang="zh-CN" sz="2800" dirty="0">
                <a:solidFill>
                  <a:schemeClr val="tx1"/>
                </a:solidFill>
              </a:rPr>
              <a:t>SLR</a:t>
            </a:r>
            <a:r>
              <a:rPr lang="zh-CN" altLang="en-US" sz="2800" dirty="0">
                <a:solidFill>
                  <a:schemeClr val="tx1"/>
                </a:solidFill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</a:rPr>
              <a:t>LR(1)</a:t>
            </a:r>
            <a:r>
              <a:rPr lang="zh-CN" altLang="en-US" sz="2800" dirty="0">
                <a:solidFill>
                  <a:schemeClr val="tx1"/>
                </a:solidFill>
              </a:rPr>
              <a:t>二者之间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LR(0) &lt; SLR(1) &lt; </a:t>
            </a:r>
            <a:r>
              <a:rPr lang="en-US" altLang="zh-CN" sz="2800" dirty="0"/>
              <a:t>LALR(1)</a:t>
            </a:r>
            <a:r>
              <a:rPr lang="en-US" altLang="zh-CN" sz="2800" dirty="0">
                <a:solidFill>
                  <a:schemeClr val="tx1"/>
                </a:solidFill>
              </a:rPr>
              <a:t> &lt; LR(1)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合并后的向前搜索符集合仍为</a:t>
            </a:r>
            <a:r>
              <a:rPr lang="en-US" altLang="zh-CN" sz="2800" dirty="0">
                <a:solidFill>
                  <a:schemeClr val="tx1"/>
                </a:solidFill>
              </a:rPr>
              <a:t>FOLLOW</a:t>
            </a:r>
            <a:r>
              <a:rPr lang="zh-CN" altLang="en-US" sz="2800" dirty="0">
                <a:solidFill>
                  <a:schemeClr val="tx1"/>
                </a:solidFill>
              </a:rPr>
              <a:t>集的子集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/>
            <a:endParaRPr lang="en-US" altLang="zh-CN" sz="2200" dirty="0"/>
          </a:p>
          <a:p>
            <a:pPr lvl="1"/>
            <a:endParaRPr lang="en-US" altLang="zh-CN" sz="2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797186" y="6481225"/>
            <a:ext cx="2133600" cy="244475"/>
          </a:xfrm>
          <a:prstGeom prst="rect">
            <a:avLst/>
          </a:prstGeom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F59ABC2-A8C1-444F-815F-0179F8E14596}" type="slidenum"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 Box 1387"/>
          <p:cNvSpPr txBox="1">
            <a:spLocks noChangeArrowheads="1"/>
          </p:cNvSpPr>
          <p:nvPr/>
        </p:nvSpPr>
        <p:spPr bwMode="auto">
          <a:xfrm>
            <a:off x="8191500" y="946150"/>
            <a:ext cx="1790700" cy="1477328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G[S]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 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⑴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S→aAcBe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⑵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⑶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A→Ab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⑷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B→d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4068" y="3086072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/>
                <a:gridCol w="571500"/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bcde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12" name="文本框 11"/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5" name="直接连接符 14"/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/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/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/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/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文本框 28"/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panose="020B0604020202020204"/>
                    <a:ea typeface="宋体" panose="02010600030101010101" pitchFamily="2" charset="-122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stCxn id="25" idx="2"/>
                <a:endCxn id="29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37" name="表格 2"/>
          <p:cNvGraphicFramePr>
            <a:graphicFrameLocks noGrp="1"/>
          </p:cNvGraphicFramePr>
          <p:nvPr/>
        </p:nvGraphicFramePr>
        <p:xfrm>
          <a:off x="852407" y="1973218"/>
          <a:ext cx="5426558" cy="4226100"/>
        </p:xfrm>
        <a:graphic>
          <a:graphicData uri="http://schemas.openxmlformats.org/drawingml/2006/table">
            <a:tbl>
              <a:tblPr firstRow="1" bandRow="1"/>
              <a:tblGrid>
                <a:gridCol w="439990"/>
                <a:gridCol w="645321"/>
                <a:gridCol w="542656"/>
                <a:gridCol w="542656"/>
                <a:gridCol w="542656"/>
                <a:gridCol w="542656"/>
                <a:gridCol w="605833"/>
                <a:gridCol w="479478"/>
                <a:gridCol w="542656"/>
                <a:gridCol w="542656"/>
              </a:tblGrid>
              <a:tr h="3521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2175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S4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S5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S8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S9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521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r1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 panose="020B0502040204020203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8" name="标题 1"/>
          <p:cNvSpPr txBox="1"/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9" name="内容占位符 3"/>
          <p:cNvSpPr txBox="1"/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1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48457" y="3443101"/>
            <a:ext cx="4933384" cy="28168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5957754" y="2325228"/>
            <a:ext cx="5367130" cy="427515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538690"/>
          </a:xfrm>
          <a:noFill/>
        </p:spPr>
        <p:txBody>
          <a:bodyPr/>
          <a:lstStyle/>
          <a:p>
            <a:r>
              <a:rPr lang="zh-CN" altLang="en-US" dirty="0"/>
              <a:t>不同语法分析方法及其文法之间的关系</a:t>
            </a:r>
            <a:endParaRPr lang="en-US" altLang="zh-CN" dirty="0"/>
          </a:p>
          <a:p>
            <a:pPr lvl="1"/>
            <a:r>
              <a:rPr lang="en-US" altLang="zh-CN" sz="2400" dirty="0"/>
              <a:t>LR(0) ⊂ SLR(1) ⊂ LALR(1) ⊂ LR(1)</a:t>
            </a:r>
            <a:endParaRPr lang="en-US" altLang="zh-CN" sz="2400" dirty="0"/>
          </a:p>
          <a:p>
            <a:pPr lvl="1"/>
            <a:r>
              <a:rPr lang="en-US" altLang="zh-CN" sz="2400" dirty="0"/>
              <a:t>LL(1) ⊂ LR(1)</a:t>
            </a:r>
            <a:endParaRPr lang="en-US" altLang="zh-CN" sz="2400" dirty="0"/>
          </a:p>
          <a:p>
            <a:pPr lvl="1"/>
            <a:r>
              <a:rPr lang="zh-CN" altLang="en-US" sz="2400" dirty="0"/>
              <a:t>皆为无二义性文法</a:t>
            </a:r>
            <a:endParaRPr lang="en-US" altLang="zh-CN" sz="24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63628" y="2436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上下文无关文法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6076801" y="2898717"/>
            <a:ext cx="5155095" cy="35827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45467" y="29985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无二义性的上下文无关文法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162160" y="362963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LR(1)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13202" y="3963365"/>
            <a:ext cx="4203895" cy="21100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36894" y="411237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LALR(1)</a:t>
            </a:r>
            <a:endParaRPr lang="zh-CN" alt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32931" y="4397299"/>
            <a:ext cx="3288402" cy="1559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140057" y="489163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SLR(1)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08944" y="4592835"/>
            <a:ext cx="1978297" cy="1172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27611" y="49925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LR(0)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172015" y="3629636"/>
            <a:ext cx="1202464" cy="24437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385961" y="370165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LL(1)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6.6</a:t>
            </a:r>
            <a:r>
              <a:rPr lang="zh-CN" altLang="en-US" b="1" u="sng" dirty="0">
                <a:solidFill>
                  <a:srgbClr val="C00000"/>
                </a:solidFill>
              </a:rPr>
              <a:t>　二义性文法的应用</a:t>
            </a:r>
            <a:endParaRPr lang="zh-CN" altLang="en-US" b="1" u="sng" dirty="0">
              <a:solidFill>
                <a:srgbClr val="C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A857A3-1012-4184-86F6-41658C62E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131932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二义性文法的特点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r>
              <a:rPr lang="zh-CN" altLang="en-US" dirty="0"/>
              <a:t>任何一个二义性文法都不是</a:t>
            </a:r>
            <a:r>
              <a:rPr lang="en-US" altLang="zh-CN" dirty="0"/>
              <a:t>LR</a:t>
            </a:r>
            <a:r>
              <a:rPr lang="zh-CN" altLang="en-US" dirty="0"/>
              <a:t>的</a:t>
            </a:r>
            <a:endParaRPr lang="zh-CN" altLang="en-US" dirty="0"/>
          </a:p>
          <a:p>
            <a:r>
              <a:rPr lang="zh-CN" altLang="en-US" dirty="0"/>
              <a:t>某些类型的二义性文法在语言的描述和实现中很有用</a:t>
            </a:r>
            <a:endParaRPr lang="zh-CN" altLang="en-US" dirty="0"/>
          </a:p>
          <a:p>
            <a:pPr lvl="1"/>
            <a:r>
              <a:rPr lang="zh-CN" altLang="en-US" sz="2400" dirty="0"/>
              <a:t>更简短、更自然</a:t>
            </a:r>
            <a:endParaRPr lang="en-US" altLang="zh-CN" sz="2400" dirty="0"/>
          </a:p>
          <a:p>
            <a:pPr lvl="1"/>
            <a:r>
              <a:rPr lang="zh-CN" altLang="en-US" sz="2400" dirty="0"/>
              <a:t>例：算术表达式文法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306138" y="4074696"/>
            <a:ext cx="1873250" cy="2144713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二义性文法</a:t>
            </a:r>
            <a:endParaRPr lang="en-US" altLang="zh-CN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①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E→ E+E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②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E→ E*E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③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E→ ( E )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④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E→ id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78429" y="3509546"/>
            <a:ext cx="2212975" cy="2709863"/>
          </a:xfrm>
          <a:prstGeom prst="rect">
            <a:avLst/>
          </a:prstGeom>
          <a:solidFill>
            <a:srgbClr val="B5CEED"/>
          </a:solidFill>
          <a:ln w="127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非二义性文法</a:t>
            </a:r>
            <a:br>
              <a:rPr lang="en-US" altLang="zh-CN" dirty="0">
                <a:solidFill>
                  <a:schemeClr val="tx1"/>
                </a:solidFill>
                <a:latin typeface="+mn-ea"/>
              </a:rPr>
            </a:br>
            <a:r>
              <a:rPr lang="en-US" altLang="zh-CN" dirty="0">
                <a:solidFill>
                  <a:schemeClr val="tx1"/>
                </a:solidFill>
                <a:latin typeface="+mn-ea"/>
              </a:rPr>
              <a:t>①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E → E + T </a:t>
            </a:r>
            <a:endParaRPr lang="en-US" altLang="zh-CN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②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E → T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③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T → T * F 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④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T → F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⑤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F → ( E ) 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⑥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/>
              </a:rPr>
              <a:t>F → id</a:t>
            </a:r>
            <a:endParaRPr lang="en-US" altLang="zh-CN" dirty="0">
              <a:solidFill>
                <a:schemeClr val="tx1"/>
              </a:solidFill>
              <a:latin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141157" cy="2329573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6.7 </a:t>
            </a:r>
            <a:r>
              <a:rPr lang="zh-CN" altLang="en-US" dirty="0"/>
              <a:t>二义性文法</a:t>
            </a:r>
            <a:r>
              <a:rPr lang="en-US" altLang="zh-CN" dirty="0"/>
              <a:t>G[E]</a:t>
            </a:r>
            <a:r>
              <a:rPr lang="zh-CN" altLang="en-US" dirty="0"/>
              <a:t>的</a:t>
            </a:r>
            <a:r>
              <a:rPr lang="en-US" altLang="zh-CN" dirty="0"/>
              <a:t>LR</a:t>
            </a:r>
            <a:r>
              <a:rPr lang="zh-CN" altLang="en-US" dirty="0"/>
              <a:t>自动机</a:t>
            </a:r>
            <a:endParaRPr lang="en-US" altLang="zh-CN" dirty="0"/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华文楷体" panose="02010600040101010101" pitchFamily="2" charset="-122"/>
              </a:rPr>
              <a:t>0) E’→E</a:t>
            </a:r>
            <a:endParaRPr kumimoji="0" lang="en-US" altLang="zh-CN" sz="200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华文楷体" panose="02010600040101010101" pitchFamily="2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华文楷体" panose="02010600040101010101" pitchFamily="2" charset="-122"/>
              </a:rPr>
              <a:t>1) E→E+E</a:t>
            </a:r>
            <a:endParaRPr kumimoji="0" lang="en-US" altLang="zh-CN" sz="200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2) E→E*E</a:t>
            </a:r>
            <a:endParaRPr kumimoji="0" lang="en-US" altLang="zh-CN" sz="200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3) E→(E)</a:t>
            </a:r>
            <a:endParaRPr kumimoji="0" lang="en-US" altLang="zh-CN" sz="200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4) E→i</a:t>
            </a:r>
            <a:endParaRPr kumimoji="0" lang="en-US" altLang="zh-CN" sz="200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67546" y="2563227"/>
            <a:ext cx="1342603" cy="197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E′→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E+E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E*E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(E)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11076" y="1998077"/>
            <a:ext cx="1571624" cy="1446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E′→E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693614" y="3517890"/>
            <a:ext cx="1582735" cy="21236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E→(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E+E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E*E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(E)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92909" y="3317812"/>
            <a:ext cx="262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endParaRPr lang="en-US" altLang="zh-CN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079535" y="5377320"/>
            <a:ext cx="1339147" cy="7694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lang="en-US" altLang="zh-CN" sz="2200" dirty="0" err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728067" y="4496058"/>
            <a:ext cx="24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009774" y="1968834"/>
            <a:ext cx="1382712" cy="1495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E→E+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E+E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E*E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(E)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009773" y="3594016"/>
            <a:ext cx="1400175" cy="1495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5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E*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E+E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E*E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(E)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711075" y="4849228"/>
            <a:ext cx="2539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6009773" y="5327982"/>
            <a:ext cx="1382713" cy="12257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6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E→(E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)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+E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*E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245303" y="4157567"/>
            <a:ext cx="330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874083" y="1712327"/>
            <a:ext cx="1409862" cy="1446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7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E→E+E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708567" y="4993067"/>
            <a:ext cx="281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874083" y="3449052"/>
            <a:ext cx="1411200" cy="1446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E→E*E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E→E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5219867" y="1836440"/>
            <a:ext cx="38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7874083" y="5766048"/>
            <a:ext cx="1411200" cy="7694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9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endParaRPr lang="en-US" altLang="zh-CN" sz="22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E→(E)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7495674" y="3687865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5259011" y="2390786"/>
            <a:ext cx="355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楷体_GB2312"/>
              </a:rPr>
              <a:t>*</a:t>
            </a:r>
            <a:endParaRPr lang="zh-CN" altLang="en-US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楷体_GB2312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7454865" y="6113798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6724894" y="1539686"/>
            <a:ext cx="46430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3392909" y="2431810"/>
            <a:ext cx="338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5746047" y="4483575"/>
            <a:ext cx="255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47"/>
          <p:cNvSpPr txBox="1">
            <a:spLocks noChangeArrowheads="1"/>
          </p:cNvSpPr>
          <p:nvPr/>
        </p:nvSpPr>
        <p:spPr bwMode="auto">
          <a:xfrm>
            <a:off x="3431501" y="4062695"/>
            <a:ext cx="360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7452811" y="1973648"/>
            <a:ext cx="3349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lang="en-US" altLang="zh-CN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5775450" y="2281996"/>
            <a:ext cx="503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6" name="Text Box 61"/>
          <p:cNvSpPr txBox="1">
            <a:spLocks noChangeArrowheads="1"/>
          </p:cNvSpPr>
          <p:nvPr/>
        </p:nvSpPr>
        <p:spPr bwMode="auto">
          <a:xfrm>
            <a:off x="5754188" y="3687930"/>
            <a:ext cx="231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endParaRPr lang="en-US" altLang="zh-CN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1" name="Text Box 69"/>
          <p:cNvSpPr txBox="1">
            <a:spLocks noChangeArrowheads="1"/>
          </p:cNvSpPr>
          <p:nvPr/>
        </p:nvSpPr>
        <p:spPr bwMode="auto">
          <a:xfrm>
            <a:off x="7363908" y="5133079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439107" y="1931692"/>
            <a:ext cx="2484603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buClr>
                <a:srgbClr val="0080FF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用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优先级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结合性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解决冲突：</a:t>
            </a:r>
            <a:endParaRPr lang="en-US" altLang="zh-CN" sz="2000" noProof="1">
              <a:solidFill>
                <a:prstClr val="black"/>
              </a:solidFill>
              <a:latin typeface="+mn-ea"/>
              <a:cs typeface="+mn-ea"/>
            </a:endParaRPr>
          </a:p>
          <a:p>
            <a:pPr marL="285750" indent="-285750" eaLnBrk="1" hangingPunct="1">
              <a:buClr>
                <a:srgbClr val="008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+mn-ea"/>
                <a:cs typeface="+mn-ea"/>
              </a:rPr>
              <a:t>*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 优先于 </a:t>
            </a: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+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 </a:t>
            </a:r>
            <a:endParaRPr lang="en-US" altLang="zh-CN" sz="2000" noProof="1">
              <a:solidFill>
                <a:prstClr val="black"/>
              </a:solidFill>
              <a:latin typeface="+mn-ea"/>
              <a:cs typeface="+mn-ea"/>
            </a:endParaRPr>
          </a:p>
          <a:p>
            <a:pPr marL="285750" indent="-285750" eaLnBrk="1" hangingPunct="1">
              <a:buClr>
                <a:srgbClr val="008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+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,</a:t>
            </a: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*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 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都是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左结合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的</a:t>
            </a:r>
            <a:endParaRPr lang="zh-CN" altLang="en-US" sz="2000" noProof="1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Rectangle 45"/>
          <p:cNvSpPr>
            <a:spLocks noChangeArrowheads="1"/>
          </p:cNvSpPr>
          <p:nvPr/>
        </p:nvSpPr>
        <p:spPr bwMode="auto">
          <a:xfrm>
            <a:off x="8786534" y="1227979"/>
            <a:ext cx="313717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FOLLOW(E) = 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#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}</a:t>
            </a:r>
            <a:endParaRPr lang="zh-CN" altLang="en-US" sz="20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7425469" y="3181630"/>
            <a:ext cx="493202" cy="5374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546737" y="2851322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*</a:t>
            </a:r>
            <a:endParaRPr lang="zh-CN" altLang="en-US" sz="2400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8" name="直接箭头连接符 67"/>
          <p:cNvCxnSpPr>
            <a:stCxn id="5" idx="2"/>
            <a:endCxn id="11" idx="0"/>
          </p:cNvCxnSpPr>
          <p:nvPr/>
        </p:nvCxnSpPr>
        <p:spPr>
          <a:xfrm>
            <a:off x="2738848" y="4538127"/>
            <a:ext cx="10261" cy="839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/>
          <p:cNvCxnSpPr>
            <a:stCxn id="14" idx="0"/>
            <a:endCxn id="11" idx="1"/>
          </p:cNvCxnSpPr>
          <p:nvPr/>
        </p:nvCxnSpPr>
        <p:spPr>
          <a:xfrm rot="16200000" flipH="1" flipV="1">
            <a:off x="2493729" y="1554639"/>
            <a:ext cx="3793207" cy="4621595"/>
          </a:xfrm>
          <a:prstGeom prst="bentConnector4">
            <a:avLst>
              <a:gd name="adj1" fmla="val -6027"/>
              <a:gd name="adj2" fmla="val 10494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3431501" y="5502579"/>
            <a:ext cx="2621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10"/>
          <p:cNvSpPr txBox="1">
            <a:spLocks noChangeArrowheads="1"/>
          </p:cNvSpPr>
          <p:nvPr/>
        </p:nvSpPr>
        <p:spPr bwMode="auto">
          <a:xfrm>
            <a:off x="3443574" y="5046909"/>
            <a:ext cx="24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endCxn id="26" idx="1"/>
          </p:cNvCxnSpPr>
          <p:nvPr/>
        </p:nvCxnSpPr>
        <p:spPr>
          <a:xfrm>
            <a:off x="7392486" y="6149388"/>
            <a:ext cx="481597" cy="1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3418682" y="2909517"/>
            <a:ext cx="3023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274428" y="2255295"/>
            <a:ext cx="7353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410661" y="3847980"/>
            <a:ext cx="3023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7415421" y="2431810"/>
            <a:ext cx="4426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7433762" y="4208171"/>
            <a:ext cx="4426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5277853" y="4160710"/>
            <a:ext cx="7401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6" idx="3"/>
          </p:cNvCxnSpPr>
          <p:nvPr/>
        </p:nvCxnSpPr>
        <p:spPr>
          <a:xfrm>
            <a:off x="5282700" y="2721352"/>
            <a:ext cx="761497" cy="962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14" idx="1"/>
          </p:cNvCxnSpPr>
          <p:nvPr/>
        </p:nvCxnSpPr>
        <p:spPr>
          <a:xfrm flipH="1">
            <a:off x="5297121" y="2716347"/>
            <a:ext cx="712653" cy="987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肘形 105"/>
          <p:cNvCxnSpPr>
            <a:endCxn id="11" idx="3"/>
          </p:cNvCxnSpPr>
          <p:nvPr/>
        </p:nvCxnSpPr>
        <p:spPr>
          <a:xfrm rot="10800000" flipV="1">
            <a:off x="3418682" y="4947651"/>
            <a:ext cx="2599322" cy="814390"/>
          </a:xfrm>
          <a:prstGeom prst="bentConnector3">
            <a:avLst>
              <a:gd name="adj1" fmla="val 2222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/>
          <p:cNvCxnSpPr>
            <a:stCxn id="8" idx="3"/>
            <a:endCxn id="17" idx="1"/>
          </p:cNvCxnSpPr>
          <p:nvPr/>
        </p:nvCxnSpPr>
        <p:spPr>
          <a:xfrm>
            <a:off x="5276349" y="4579719"/>
            <a:ext cx="733424" cy="136112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7" idx="0"/>
            <a:endCxn id="15" idx="2"/>
          </p:cNvCxnSpPr>
          <p:nvPr/>
        </p:nvCxnSpPr>
        <p:spPr>
          <a:xfrm flipV="1">
            <a:off x="6701130" y="5089041"/>
            <a:ext cx="8731" cy="238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409948" y="5516101"/>
            <a:ext cx="20212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9435187" y="3317812"/>
            <a:ext cx="0" cy="2214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 flipH="1">
            <a:off x="7411453" y="3312987"/>
            <a:ext cx="20197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连接符: 曲线 145"/>
          <p:cNvCxnSpPr/>
          <p:nvPr/>
        </p:nvCxnSpPr>
        <p:spPr>
          <a:xfrm rot="10800000" flipH="1" flipV="1">
            <a:off x="3683114" y="4515921"/>
            <a:ext cx="21027" cy="477967"/>
          </a:xfrm>
          <a:prstGeom prst="curvedConnector3">
            <a:avLst>
              <a:gd name="adj1" fmla="val -108717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 flipH="1">
            <a:off x="7398252" y="2858151"/>
            <a:ext cx="475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H="1">
            <a:off x="7408528" y="4714407"/>
            <a:ext cx="475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 Box 25"/>
          <p:cNvSpPr txBox="1">
            <a:spLocks noChangeArrowheads="1"/>
          </p:cNvSpPr>
          <p:nvPr/>
        </p:nvSpPr>
        <p:spPr bwMode="auto">
          <a:xfrm>
            <a:off x="7508361" y="2471843"/>
            <a:ext cx="263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lang="en-US" altLang="zh-CN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63" name="Text Box 25"/>
          <p:cNvSpPr txBox="1">
            <a:spLocks noChangeArrowheads="1"/>
          </p:cNvSpPr>
          <p:nvPr/>
        </p:nvSpPr>
        <p:spPr bwMode="auto">
          <a:xfrm>
            <a:off x="7505983" y="4284482"/>
            <a:ext cx="219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endParaRPr lang="en-US" altLang="zh-CN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/>
          <p:cNvCxnSpPr/>
          <p:nvPr/>
        </p:nvCxnSpPr>
        <p:spPr>
          <a:xfrm flipH="1" flipV="1">
            <a:off x="7392486" y="3476086"/>
            <a:ext cx="481597" cy="1938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 Box 25"/>
          <p:cNvSpPr txBox="1">
            <a:spLocks noChangeArrowheads="1"/>
          </p:cNvSpPr>
          <p:nvPr/>
        </p:nvSpPr>
        <p:spPr bwMode="auto">
          <a:xfrm>
            <a:off x="7591624" y="3267449"/>
            <a:ext cx="38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lang="en-US" altLang="zh-CN" dirty="0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0170983" y="3878738"/>
            <a:ext cx="125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+mn-ea"/>
              </a:rPr>
              <a:t>i+i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#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 err="1">
                <a:latin typeface="+mn-ea"/>
              </a:rPr>
              <a:t>i+i+i</a:t>
            </a:r>
            <a:r>
              <a:rPr lang="en-US" altLang="zh-CN" sz="2800" dirty="0">
                <a:latin typeface="+mn-ea"/>
              </a:rPr>
              <a:t>#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i+i</a:t>
            </a:r>
            <a:r>
              <a:rPr lang="en-US" altLang="zh-CN" sz="2800" dirty="0">
                <a:latin typeface="+mn-ea"/>
              </a:rPr>
              <a:t>#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#</a:t>
            </a: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1" grpId="0" animBg="1"/>
      <p:bldP spid="162" grpId="0"/>
      <p:bldP spid="163" grpId="0"/>
      <p:bldP spid="17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消除冲突方法小结：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1 </a:t>
            </a:r>
            <a:r>
              <a:rPr lang="en-US" altLang="zh-CN" sz="2400" dirty="0"/>
              <a:t>-  ∵</a:t>
            </a:r>
            <a:r>
              <a:rPr lang="en-US" altLang="zh-CN" sz="2400" dirty="0" err="1"/>
              <a:t>Follw</a:t>
            </a:r>
            <a:r>
              <a:rPr lang="en-US" altLang="zh-CN" sz="2400" dirty="0"/>
              <a:t>(E’)={#}</a:t>
            </a:r>
            <a:r>
              <a:rPr lang="zh-CN" altLang="en-US" sz="2400" dirty="0"/>
              <a:t>，与移入符号</a:t>
            </a:r>
            <a:r>
              <a:rPr lang="en-US" altLang="zh-CN" sz="2400" dirty="0"/>
              <a:t>{+,*}</a:t>
            </a:r>
            <a:r>
              <a:rPr lang="zh-CN" altLang="en-US" sz="2400" dirty="0"/>
              <a:t>不冲突 </a:t>
            </a:r>
            <a:r>
              <a:rPr lang="en-US" altLang="zh-CN" sz="2400" dirty="0"/>
              <a:t>∴</a:t>
            </a:r>
            <a:r>
              <a:rPr lang="zh-CN" altLang="en-US" sz="2400" dirty="0"/>
              <a:t>用</a:t>
            </a:r>
            <a:r>
              <a:rPr lang="en-US" altLang="zh-CN" sz="2400" dirty="0"/>
              <a:t>SLR(1)</a:t>
            </a:r>
            <a:r>
              <a:rPr lang="zh-CN" altLang="en-US" sz="2400" dirty="0"/>
              <a:t>方法</a:t>
            </a:r>
            <a:endParaRPr lang="en-US" altLang="zh-CN" sz="2400" dirty="0"/>
          </a:p>
          <a:p>
            <a:r>
              <a:rPr lang="en-US" altLang="zh-CN" sz="2400" dirty="0"/>
              <a:t>SLR(1)</a:t>
            </a:r>
            <a:r>
              <a:rPr lang="zh-CN" altLang="en-US" sz="2400" dirty="0"/>
              <a:t>亦适用于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,I</a:t>
            </a:r>
            <a:r>
              <a:rPr lang="en-US" altLang="zh-CN" sz="2400" baseline="-25000" dirty="0"/>
              <a:t>9</a:t>
            </a:r>
            <a:r>
              <a:rPr lang="en-US" altLang="zh-CN" sz="2400" dirty="0"/>
              <a:t>,</a:t>
            </a:r>
            <a:r>
              <a:rPr lang="zh-CN" altLang="en-US" sz="2400" dirty="0"/>
              <a:t>以减少错误的归约</a:t>
            </a:r>
            <a:endParaRPr lang="en-US" altLang="zh-CN" sz="2400" dirty="0"/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8</a:t>
            </a:r>
            <a:r>
              <a:rPr lang="en-US" altLang="zh-CN" sz="2400" dirty="0"/>
              <a:t> -</a:t>
            </a:r>
            <a:r>
              <a:rPr lang="zh-CN" altLang="en-US" sz="2400" dirty="0"/>
              <a:t>下一符号：</a:t>
            </a:r>
            <a:endParaRPr lang="en-US" altLang="zh-CN" sz="2400" dirty="0"/>
          </a:p>
          <a:p>
            <a:pPr lvl="1"/>
            <a:r>
              <a:rPr lang="en-US" altLang="zh-CN" dirty="0"/>
              <a:t>+   </a:t>
            </a:r>
            <a:r>
              <a:rPr lang="en-US" altLang="zh-CN" dirty="0">
                <a:solidFill>
                  <a:schemeClr val="tx1"/>
                </a:solidFill>
              </a:rPr>
              <a:t>∵ +</a:t>
            </a:r>
            <a:r>
              <a:rPr lang="zh-CN" altLang="en-US" dirty="0">
                <a:solidFill>
                  <a:schemeClr val="tx1"/>
                </a:solidFill>
              </a:rPr>
              <a:t>是左结合的，应先归约栈顶的</a:t>
            </a:r>
            <a:r>
              <a:rPr lang="en-US" altLang="zh-CN" dirty="0">
                <a:solidFill>
                  <a:schemeClr val="tx1"/>
                </a:solidFill>
              </a:rPr>
              <a:t>E+E;  </a:t>
            </a:r>
            <a:r>
              <a:rPr lang="zh-CN" altLang="en-US" dirty="0">
                <a:solidFill>
                  <a:schemeClr val="tx1"/>
                </a:solidFill>
              </a:rPr>
              <a:t>不能移入，故应去掉标记为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的出边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它代表遇此终结符移入到下一状态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*    </a:t>
            </a:r>
            <a:r>
              <a:rPr lang="en-US" altLang="zh-CN" dirty="0">
                <a:solidFill>
                  <a:schemeClr val="tx1"/>
                </a:solidFill>
              </a:rPr>
              <a:t>∵  *</a:t>
            </a:r>
            <a:r>
              <a:rPr lang="zh-CN" altLang="en-US" dirty="0">
                <a:solidFill>
                  <a:schemeClr val="tx1"/>
                </a:solidFill>
              </a:rPr>
              <a:t>优先级高于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，应移入到下一状态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</a:rPr>
              <a:t>5</a:t>
            </a:r>
            <a:endParaRPr lang="en-US" altLang="zh-CN" baseline="-250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Follow(E)</a:t>
            </a:r>
            <a:r>
              <a:rPr lang="zh-CN" altLang="en-US" dirty="0"/>
              <a:t>的其它符号，</a:t>
            </a:r>
            <a:r>
              <a:rPr lang="zh-CN" altLang="en-US" dirty="0">
                <a:solidFill>
                  <a:schemeClr val="tx1"/>
                </a:solidFill>
              </a:rPr>
              <a:t>均归约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9</a:t>
            </a:r>
            <a:r>
              <a:rPr lang="en-US" altLang="zh-CN" sz="2400" dirty="0"/>
              <a:t> – </a:t>
            </a:r>
            <a:r>
              <a:rPr lang="zh-CN" altLang="en-US" sz="2400" dirty="0"/>
              <a:t>下一符号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lvl="1"/>
            <a:r>
              <a:rPr lang="en-US" altLang="zh-CN" dirty="0"/>
              <a:t>+  </a:t>
            </a:r>
            <a:r>
              <a:rPr lang="en-US" altLang="zh-CN" dirty="0">
                <a:solidFill>
                  <a:schemeClr val="tx1"/>
                </a:solidFill>
              </a:rPr>
              <a:t>∵ *</a:t>
            </a:r>
            <a:r>
              <a:rPr lang="zh-CN" altLang="en-US" dirty="0">
                <a:solidFill>
                  <a:schemeClr val="tx1"/>
                </a:solidFill>
              </a:rPr>
              <a:t>优先级高于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，应先归约栈顶的</a:t>
            </a:r>
            <a:r>
              <a:rPr lang="en-US" altLang="zh-CN" dirty="0">
                <a:solidFill>
                  <a:schemeClr val="tx1"/>
                </a:solidFill>
              </a:rPr>
              <a:t>E*E</a:t>
            </a:r>
            <a:r>
              <a:rPr lang="zh-CN" altLang="en-US" dirty="0">
                <a:solidFill>
                  <a:schemeClr val="tx1"/>
                </a:solidFill>
              </a:rPr>
              <a:t>； 不能移入，故去掉标记为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的出边。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*   </a:t>
            </a:r>
            <a:r>
              <a:rPr lang="en-US" altLang="zh-CN" dirty="0">
                <a:solidFill>
                  <a:schemeClr val="tx1"/>
                </a:solidFill>
              </a:rPr>
              <a:t>∵ *</a:t>
            </a:r>
            <a:r>
              <a:rPr lang="zh-CN" altLang="en-US" dirty="0">
                <a:solidFill>
                  <a:schemeClr val="tx1"/>
                </a:solidFill>
              </a:rPr>
              <a:t>是左结合的，应先归约栈顶的</a:t>
            </a:r>
            <a:r>
              <a:rPr lang="en-US" altLang="zh-CN" dirty="0">
                <a:solidFill>
                  <a:schemeClr val="tx1"/>
                </a:solidFill>
              </a:rPr>
              <a:t>E*E</a:t>
            </a:r>
            <a:r>
              <a:rPr lang="zh-CN" altLang="en-US" dirty="0">
                <a:solidFill>
                  <a:schemeClr val="tx1"/>
                </a:solidFill>
              </a:rPr>
              <a:t>； 不能移入，故去掉标记为</a:t>
            </a:r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的出边。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Follow(E)</a:t>
            </a:r>
            <a:r>
              <a:rPr lang="zh-CN" altLang="en-US" dirty="0"/>
              <a:t>的其它符号，</a:t>
            </a:r>
            <a:r>
              <a:rPr lang="zh-CN" altLang="en-US" dirty="0">
                <a:solidFill>
                  <a:schemeClr val="tx1"/>
                </a:solidFill>
              </a:rPr>
              <a:t>均归约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算术表达式文法</a:t>
            </a:r>
            <a:r>
              <a:rPr lang="en-US" altLang="zh-CN" dirty="0"/>
              <a:t>G[E]</a:t>
            </a:r>
            <a:r>
              <a:rPr lang="zh-CN" altLang="en-US" dirty="0"/>
              <a:t>的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35456" y="1627914"/>
          <a:ext cx="6896302" cy="4708776"/>
        </p:xfrm>
        <a:graphic>
          <a:graphicData uri="http://schemas.openxmlformats.org/drawingml/2006/table">
            <a:tbl>
              <a:tblPr/>
              <a:tblGrid>
                <a:gridCol w="510559"/>
                <a:gridCol w="912249"/>
                <a:gridCol w="912249"/>
                <a:gridCol w="912249"/>
                <a:gridCol w="912249"/>
                <a:gridCol w="912249"/>
                <a:gridCol w="912249"/>
                <a:gridCol w="912249"/>
              </a:tblGrid>
              <a:tr h="392398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2398">
                <a:tc vMerge="1"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2D9"/>
                    </a:solidFill>
                  </a:tcPr>
                </a:tc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32970" y="4073492"/>
            <a:ext cx="1296987" cy="1293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E→E+E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·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 · +E</a:t>
            </a:r>
            <a:endParaRPr lang="en-US" altLang="zh-CN" sz="18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 · *E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1791288" y="4075080"/>
            <a:ext cx="1296987" cy="1292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E→E*E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·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+E</a:t>
            </a:r>
            <a:endParaRPr lang="en-US" altLang="zh-CN" sz="18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*E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332970" y="3364639"/>
            <a:ext cx="3044551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FOLLOW(E) = { +,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,), # }</a:t>
            </a:r>
            <a:endParaRPr lang="zh-CN" altLang="en-US" sz="20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3768" y="1646914"/>
            <a:ext cx="14573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楷体" panose="02010600040101010101" pitchFamily="2" charset="-122"/>
              </a:rPr>
              <a:t>0) E’→E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楷体" panose="02010600040101010101" pitchFamily="2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楷体" panose="02010600040101010101" pitchFamily="2" charset="-122"/>
              </a:rPr>
              <a:t>1) E→E+E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2) E→E*E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3) E→(E)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4) E→i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56576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LR(0)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SLR(1)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LALR(1)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zh-CN" altLang="en-US" dirty="0"/>
                  <a:t>共性：</a:t>
                </a:r>
                <a:endParaRPr lang="en-US" altLang="zh-CN" dirty="0"/>
              </a:p>
              <a:p>
                <a:pPr lvl="1"/>
                <a:r>
                  <a:rPr lang="zh-CN" altLang="en-US" sz="2400" dirty="0"/>
                  <a:t>识别活前缀的</a:t>
                </a:r>
                <a:r>
                  <a:rPr lang="en-US" altLang="zh-CN" sz="2400" dirty="0"/>
                  <a:t>DFA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LR(0)/LR(1)</a:t>
                </a:r>
                <a:r>
                  <a:rPr lang="zh-CN" altLang="en-US" sz="2400" dirty="0"/>
                  <a:t>项目集规范族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移进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归约冲突</a:t>
                </a:r>
                <a:r>
                  <a:rPr lang="en-US" altLang="zh-CN" sz="2400" dirty="0"/>
                  <a:t>? </a:t>
                </a:r>
                <a:r>
                  <a:rPr lang="zh-CN" altLang="en-US" sz="2400" dirty="0"/>
                  <a:t>归约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归约冲突？</a:t>
                </a:r>
                <a:endParaRPr lang="en-US" altLang="zh-CN" sz="2400" dirty="0"/>
              </a:p>
              <a:p>
                <a:pPr lvl="1"/>
                <a:r>
                  <a:rPr lang="en-US" altLang="zh-CN" sz="2400" dirty="0"/>
                  <a:t>LR(0)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用</m:t>
                        </m:r>
                        <m:r>
                          <m:rPr>
                            <m:brk m:alnAt="2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𝑂𝐿𝐿𝑂𝑊</m:t>
                        </m:r>
                        <m:r>
                          <m:rPr>
                            <m:brk m:alnAt="2"/>
                          </m:rP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集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消除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冲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突</m:t>
                        </m:r>
                      </m:e>
                    </m:groupCh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SLR(1)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用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向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前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搜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索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符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号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集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消除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冲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突</m:t>
                        </m:r>
                      </m:e>
                    </m:groupChr>
                  </m:oMath>
                </a14:m>
                <a:r>
                  <a:rPr lang="en-US" altLang="zh-CN" sz="2400" dirty="0"/>
                  <a:t> LR(1), 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合并</a:t>
                </a:r>
                <a:r>
                  <a:rPr lang="en-US" altLang="zh-CN" sz="2400" dirty="0"/>
                  <a:t>LR(1)</a:t>
                </a:r>
                <a:r>
                  <a:rPr lang="zh-CN" altLang="en-US" sz="2400" dirty="0"/>
                  <a:t>同心项目集，若仍无冲突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400" dirty="0"/>
                  <a:t>LALR(1)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分析方法，分析程序，分析算法是一致的、通用的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5657622"/>
              </a:xfrm>
              <a:blipFill rotWithShape="1">
                <a:blip r:embed="rId1"/>
                <a:stretch>
                  <a:fillRect l="-1" t="-7" r="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9873" cy="5637024"/>
          </a:xfrm>
        </p:spPr>
        <p:txBody>
          <a:bodyPr/>
          <a:lstStyle/>
          <a:p>
            <a:r>
              <a:rPr lang="zh-CN" altLang="en-US" dirty="0"/>
              <a:t>基本概念：</a:t>
            </a:r>
            <a:endParaRPr lang="en-US" altLang="zh-CN" dirty="0"/>
          </a:p>
          <a:p>
            <a:pPr lvl="1"/>
            <a:r>
              <a:rPr lang="zh-CN" altLang="en-US" sz="2400" dirty="0"/>
              <a:t>可归前缀、活前缀、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项目、移进项目、待约项目、归约项目、接受项目、移进</a:t>
            </a:r>
            <a:r>
              <a:rPr lang="en-US" altLang="zh-CN" sz="2400" dirty="0"/>
              <a:t>-</a:t>
            </a:r>
            <a:r>
              <a:rPr lang="zh-CN" altLang="en-US" sz="2400" dirty="0"/>
              <a:t>归约冲突、归约</a:t>
            </a:r>
            <a:r>
              <a:rPr lang="en-US" altLang="zh-CN" sz="2400" dirty="0"/>
              <a:t>-</a:t>
            </a:r>
            <a:r>
              <a:rPr lang="zh-CN" altLang="en-US" sz="2400" dirty="0"/>
              <a:t>归约冲突、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项目集、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项目集规范族、</a:t>
            </a:r>
            <a:r>
              <a:rPr lang="en-US" altLang="zh-CN" sz="2400" dirty="0"/>
              <a:t>LR(0)</a:t>
            </a:r>
            <a:r>
              <a:rPr lang="zh-CN" altLang="en-US" sz="2400" dirty="0"/>
              <a:t>文法、</a:t>
            </a:r>
            <a:r>
              <a:rPr lang="en-US" altLang="zh-CN" sz="2400" dirty="0"/>
              <a:t>SLR(1)</a:t>
            </a:r>
            <a:r>
              <a:rPr lang="zh-CN" altLang="en-US" sz="2400" dirty="0"/>
              <a:t>文法、搜索符、搜索集、</a:t>
            </a:r>
            <a:r>
              <a:rPr lang="en-US" altLang="zh-CN" sz="2400" dirty="0"/>
              <a:t>LR(1)</a:t>
            </a:r>
            <a:r>
              <a:rPr lang="zh-CN" altLang="en-US" sz="2400" dirty="0"/>
              <a:t>项目、</a:t>
            </a:r>
            <a:r>
              <a:rPr lang="en-US" altLang="zh-CN" sz="2400" dirty="0"/>
              <a:t>LR(1)</a:t>
            </a:r>
            <a:r>
              <a:rPr lang="zh-CN" altLang="en-US" sz="2400" dirty="0"/>
              <a:t>文法、</a:t>
            </a:r>
            <a:r>
              <a:rPr lang="en-US" altLang="zh-CN" sz="2400" dirty="0"/>
              <a:t>LR(1)</a:t>
            </a:r>
            <a:r>
              <a:rPr lang="zh-CN" altLang="en-US" sz="2400" dirty="0"/>
              <a:t>项目集规范族、同心项目、同心项目集和</a:t>
            </a:r>
            <a:r>
              <a:rPr lang="en-US" altLang="zh-CN" sz="2400" dirty="0"/>
              <a:t>LALR(1)</a:t>
            </a:r>
            <a:r>
              <a:rPr lang="zh-CN" altLang="en-US" sz="2400" dirty="0"/>
              <a:t>文法</a:t>
            </a:r>
            <a:endParaRPr lang="en-US" altLang="zh-CN" sz="2400" dirty="0"/>
          </a:p>
          <a:p>
            <a:r>
              <a:rPr lang="zh-CN" altLang="en-US" dirty="0"/>
              <a:t>重点掌握：</a:t>
            </a:r>
            <a:endParaRPr lang="en-US" altLang="zh-CN" dirty="0"/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、构造识别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和合并识别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的同心项目集；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文法判别；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分析表；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分析算法。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UNIT_TABLE_BEAUTIFY" val="smartTable{4b68b2bb-7448-4273-a3c6-4cb1571511a3}"/>
</p:tagLst>
</file>

<file path=ppt/tags/tag11.xml><?xml version="1.0" encoding="utf-8"?>
<p:tagLst xmlns:p="http://schemas.openxmlformats.org/presentationml/2006/main">
  <p:tag name="KSO_WM_UNIT_TABLE_BEAUTIFY" val="smartTable{83fb9de5-5014-463c-bd24-84ece4c893b8}"/>
</p:tagLst>
</file>

<file path=ppt/tags/tag12.xml><?xml version="1.0" encoding="utf-8"?>
<p:tagLst xmlns:p="http://schemas.openxmlformats.org/presentationml/2006/main">
  <p:tag name="COMMONDATA" val="eyJoZGlkIjoiOGI3MjFkZmJiZWY2MTE2Y2Q1NDg0OWUxYmZhMzVhZTcifQ==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TABLE_BEAUTIFY" val="smartTable{4eb4c766-49b4-4d3f-aeda-d1b260011b11}"/>
</p:tagLst>
</file>

<file path=ppt/tags/tag5.xml><?xml version="1.0" encoding="utf-8"?>
<p:tagLst xmlns:p="http://schemas.openxmlformats.org/presentationml/2006/main">
  <p:tag name="KSO_WM_UNIT_TABLE_BEAUTIFY" val="smartTable{143b2cb4-aa9c-4320-b033-1b1ac57a70e5}"/>
</p:tagLst>
</file>

<file path=ppt/tags/tag6.xml><?xml version="1.0" encoding="utf-8"?>
<p:tagLst xmlns:p="http://schemas.openxmlformats.org/presentationml/2006/main">
  <p:tag name="KSO_WM_UNIT_TABLE_BEAUTIFY" val="smartTable{3cebc6bc-ace3-432b-a1c6-0727c2b5664d}"/>
</p:tagLst>
</file>

<file path=ppt/tags/tag7.xml><?xml version="1.0" encoding="utf-8"?>
<p:tagLst xmlns:p="http://schemas.openxmlformats.org/presentationml/2006/main">
  <p:tag name="KSO_WM_UNIT_TABLE_BEAUTIFY" val="smartTable{f510ce63-fd82-4622-9df6-61613d77ccd9}"/>
</p:tagLst>
</file>

<file path=ppt/tags/tag8.xml><?xml version="1.0" encoding="utf-8"?>
<p:tagLst xmlns:p="http://schemas.openxmlformats.org/presentationml/2006/main">
  <p:tag name="KSO_WM_UNIT_TABLE_BEAUTIFY" val="smartTable{79c8b4f9-3e6d-4bf3-8500-95bef819a5e0}"/>
</p:tagLst>
</file>

<file path=ppt/tags/tag9.xml><?xml version="1.0" encoding="utf-8"?>
<p:tagLst xmlns:p="http://schemas.openxmlformats.org/presentationml/2006/main">
  <p:tag name="KSO_WM_UNIT_TABLE_BEAUTIFY" val="smartTable{a1de9e65-9fec-4dca-b67c-ebe06583ad8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华文隶书"/>
        <a:ea typeface="华文隶书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25467</Words>
  <Application>WPS 演示</Application>
  <PresentationFormat>宽屏</PresentationFormat>
  <Paragraphs>8475</Paragraphs>
  <Slides>97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Impact</vt:lpstr>
      <vt:lpstr>Segoe UI</vt:lpstr>
      <vt:lpstr>FZZhunYuan-M02</vt:lpstr>
      <vt:lpstr>Linux Biolinum O</vt:lpstr>
      <vt:lpstr>MV Boli</vt:lpstr>
      <vt:lpstr>黑体</vt:lpstr>
      <vt:lpstr>MS UI Gothic</vt:lpstr>
      <vt:lpstr>华文细黑</vt:lpstr>
      <vt:lpstr>华文隶书</vt:lpstr>
      <vt:lpstr>Times New Roman</vt:lpstr>
      <vt:lpstr>Centaur</vt:lpstr>
      <vt:lpstr>PMingLiU-ExtB</vt:lpstr>
      <vt:lpstr>Arial</vt:lpstr>
      <vt:lpstr>Cambria Math</vt:lpstr>
      <vt:lpstr>Segoe UI</vt:lpstr>
      <vt:lpstr>Arial Unicode MS</vt:lpstr>
      <vt:lpstr>等线</vt:lpstr>
      <vt:lpstr>Tahoma</vt:lpstr>
      <vt:lpstr>Symbol</vt:lpstr>
      <vt:lpstr>华文楷体</vt:lpstr>
      <vt:lpstr>Candara</vt:lpstr>
      <vt:lpstr>Monotype Sorts</vt:lpstr>
      <vt:lpstr>Wingdings</vt:lpstr>
      <vt:lpstr>楷体_GB2312</vt:lpstr>
      <vt:lpstr>新宋体</vt:lpstr>
      <vt:lpstr>Wingdings 3</vt:lpstr>
      <vt:lpstr>Candara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默认设计模板</vt:lpstr>
      <vt:lpstr>Visio.Drawing.11</vt:lpstr>
      <vt:lpstr>第6章 LR分析  Chapter 6  LR Parsing 			</vt:lpstr>
      <vt:lpstr>编译程序的结构 </vt:lpstr>
      <vt:lpstr>内容提要</vt:lpstr>
      <vt:lpstr>本章主要内容</vt:lpstr>
      <vt:lpstr>6.1　LR分析概述 </vt:lpstr>
      <vt:lpstr>6.1　LR分析概述 </vt:lpstr>
      <vt:lpstr>6.1　LR分析概述 </vt:lpstr>
      <vt:lpstr>6.1　LR分析概述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本章主要内容</vt:lpstr>
      <vt:lpstr>6.2.1  可归前缀和活前缀</vt:lpstr>
      <vt:lpstr>6.2.1  可归前缀和活前缀</vt:lpstr>
      <vt:lpstr>6.2.2  识别活前缀DFA </vt:lpstr>
      <vt:lpstr>6.2.2  识别活前缀DFA </vt:lpstr>
      <vt:lpstr>6.2.2  识别活前缀DFA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6.2.4  构造LR(0)项目集规范族 </vt:lpstr>
      <vt:lpstr>本章主要内容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本章主要内容</vt:lpstr>
      <vt:lpstr>6.4　LR(1)分析 </vt:lpstr>
      <vt:lpstr>6.4　LR(1)分析 </vt:lpstr>
      <vt:lpstr>6.4　LR(1)分析 </vt:lpstr>
      <vt:lpstr>6.4.1 LR(1)项目集族的构造 </vt:lpstr>
      <vt:lpstr>6.4.1 LR(1)项目集族的构造 </vt:lpstr>
      <vt:lpstr>6.4.1 LR(1)项目集族的构造 </vt:lpstr>
      <vt:lpstr>6.4.2 LR(1)分析表的构造 </vt:lpstr>
      <vt:lpstr>6.4.2 LR(1)分析表的构造 </vt:lpstr>
      <vt:lpstr>6.4.2 LR(1)分析表的构造 </vt:lpstr>
      <vt:lpstr>6.4.2 LR(1)分析表的构造 </vt:lpstr>
      <vt:lpstr>6.4.3 LR(1)文法</vt:lpstr>
      <vt:lpstr>6.4　LR(1)分析 </vt:lpstr>
      <vt:lpstr>6.4　LR(1)分析 </vt:lpstr>
      <vt:lpstr>6.4　LR(1)分析 </vt:lpstr>
      <vt:lpstr>本章主要内容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本章主要内容</vt:lpstr>
      <vt:lpstr>6.6　二义性文法的应用</vt:lpstr>
      <vt:lpstr>6.6　二义性文法的应用</vt:lpstr>
      <vt:lpstr>6.6　二义性文法的应用</vt:lpstr>
      <vt:lpstr>6.6　二义性文法的应用</vt:lpstr>
      <vt:lpstr>小结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逝风</cp:lastModifiedBy>
  <cp:revision>2582</cp:revision>
  <cp:lastPrinted>2022-03-27T06:05:00Z</cp:lastPrinted>
  <dcterms:created xsi:type="dcterms:W3CDTF">2018-05-09T10:41:00Z</dcterms:created>
  <dcterms:modified xsi:type="dcterms:W3CDTF">2022-05-22T14:29:25Z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E3448E8533614348B7663D8F1284D1A6</vt:lpwstr>
  </property>
</Properties>
</file>